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sldIdLst>
    <p:sldId id="256" r:id="rId5"/>
    <p:sldId id="291" r:id="rId6"/>
    <p:sldId id="284" r:id="rId7"/>
    <p:sldId id="295" r:id="rId8"/>
    <p:sldId id="286" r:id="rId9"/>
    <p:sldId id="287" r:id="rId10"/>
    <p:sldId id="288" r:id="rId11"/>
    <p:sldId id="289" r:id="rId12"/>
    <p:sldId id="293" r:id="rId13"/>
    <p:sldId id="292" r:id="rId14"/>
    <p:sldId id="294" r:id="rId15"/>
    <p:sldId id="283"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mut von Glasenapp" initials="HvG" lastIdx="1" clrIdx="0">
    <p:extLst/>
  </p:cmAuthor>
  <p:cmAuthor id="2" name="ELTI" initials="E"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D0D8E8"/>
    <a:srgbClr val="2A27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429" autoAdjust="0"/>
  </p:normalViewPr>
  <p:slideViewPr>
    <p:cSldViewPr>
      <p:cViewPr varScale="1">
        <p:scale>
          <a:sx n="105" d="100"/>
          <a:sy n="105" d="100"/>
        </p:scale>
        <p:origin x="18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FD7C93B-A8B5-4851-AA3D-49CF158BFF38}" type="datetimeFigureOut">
              <a:rPr lang="en-GB" smtClean="0"/>
              <a:t>08/07/2020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53E6193-BAD3-410A-A9FA-C48435BEA6FA}" type="slidenum">
              <a:rPr lang="en-GB" smtClean="0"/>
              <a:t>‹N°›</a:t>
            </a:fld>
            <a:endParaRPr lang="en-GB"/>
          </a:p>
        </p:txBody>
      </p:sp>
    </p:spTree>
    <p:extLst>
      <p:ext uri="{BB962C8B-B14F-4D97-AF65-F5344CB8AC3E}">
        <p14:creationId xmlns:p14="http://schemas.microsoft.com/office/powerpoint/2010/main" val="3618193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53E6193-BAD3-410A-A9FA-C48435BEA6FA}" type="slidenum">
              <a:rPr lang="en-GB" smtClean="0"/>
              <a:t>1</a:t>
            </a:fld>
            <a:endParaRPr lang="en-GB"/>
          </a:p>
        </p:txBody>
      </p:sp>
    </p:spTree>
    <p:extLst>
      <p:ext uri="{BB962C8B-B14F-4D97-AF65-F5344CB8AC3E}">
        <p14:creationId xmlns:p14="http://schemas.microsoft.com/office/powerpoint/2010/main" val="1553822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Contract between EU</a:t>
            </a:r>
            <a:r>
              <a:rPr lang="en-GB" baseline="0" dirty="0"/>
              <a:t> </a:t>
            </a:r>
            <a:r>
              <a:rPr lang="en-GB" baseline="0" dirty="0" err="1"/>
              <a:t>Commmission</a:t>
            </a:r>
            <a:r>
              <a:rPr lang="en-GB" baseline="0" dirty="0"/>
              <a:t> and KfW under the</a:t>
            </a:r>
            <a:r>
              <a:rPr lang="en-GB" sz="1200" b="1" kern="1200" cap="small" dirty="0">
                <a:solidFill>
                  <a:schemeClr val="tx1"/>
                </a:solidFill>
                <a:effectLst/>
                <a:latin typeface="+mn-lt"/>
                <a:ea typeface="+mn-ea"/>
                <a:cs typeface="+mn-cs"/>
              </a:rPr>
              <a:t> EFSD Guarantee </a:t>
            </a:r>
            <a:endParaRPr lang="de-DE" sz="1200" kern="1200" dirty="0">
              <a:solidFill>
                <a:schemeClr val="tx1"/>
              </a:solidFill>
              <a:effectLst/>
              <a:latin typeface="+mn-lt"/>
              <a:ea typeface="+mn-ea"/>
              <a:cs typeface="+mn-cs"/>
            </a:endParaRPr>
          </a:p>
          <a:p>
            <a:r>
              <a:rPr lang="en-GB" sz="1200" b="1" kern="1200" cap="small" dirty="0">
                <a:solidFill>
                  <a:schemeClr val="tx1"/>
                </a:solidFill>
                <a:effectLst/>
                <a:latin typeface="+mn-lt"/>
                <a:ea typeface="+mn-ea"/>
                <a:cs typeface="+mn-cs"/>
              </a:rPr>
              <a:t>For the "AEGF – African Energy Guarantee Facility“</a:t>
            </a:r>
          </a:p>
          <a:p>
            <a:r>
              <a:rPr lang="en-GB" sz="1200" b="1" kern="1200" cap="small" dirty="0">
                <a:solidFill>
                  <a:schemeClr val="tx1"/>
                </a:solidFill>
                <a:effectLst/>
                <a:latin typeface="+mn-lt"/>
                <a:ea typeface="+mn-ea"/>
                <a:cs typeface="+mn-cs"/>
              </a:rPr>
              <a:t>Signed on 22</a:t>
            </a:r>
            <a:r>
              <a:rPr lang="en-GB" sz="1200" b="1" kern="1200" cap="small" baseline="0" dirty="0">
                <a:solidFill>
                  <a:schemeClr val="tx1"/>
                </a:solidFill>
                <a:effectLst/>
                <a:latin typeface="+mn-lt"/>
                <a:ea typeface="+mn-ea"/>
                <a:cs typeface="+mn-cs"/>
              </a:rPr>
              <a:t> January 2020</a:t>
            </a:r>
          </a:p>
          <a:p>
            <a:endParaRPr lang="en-GB" sz="1200" b="1" kern="1200" cap="small" baseline="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Should the auditors conclude that the application of IFRS would result in material differences, KfW shall provide the necessary adjustments to the Commission, by at the latest </a:t>
            </a:r>
            <a:r>
              <a:rPr lang="en-IE" sz="1200" i="1" kern="1200" dirty="0">
                <a:solidFill>
                  <a:schemeClr val="tx1"/>
                </a:solidFill>
                <a:effectLst/>
                <a:latin typeface="+mn-lt"/>
                <a:ea typeface="+mn-ea"/>
                <a:cs typeface="+mn-cs"/>
              </a:rPr>
              <a:t>15 May</a:t>
            </a:r>
            <a:r>
              <a:rPr lang="en-IE" sz="1200" kern="1200" dirty="0">
                <a:solidFill>
                  <a:schemeClr val="tx1"/>
                </a:solidFill>
                <a:effectLst/>
                <a:latin typeface="+mn-lt"/>
                <a:ea typeface="+mn-ea"/>
                <a:cs typeface="+mn-cs"/>
              </a:rPr>
              <a:t> of each year following the Effective Date.</a:t>
            </a:r>
            <a:endParaRPr lang="de-DE" sz="1200" kern="1200" dirty="0">
              <a:solidFill>
                <a:schemeClr val="tx1"/>
              </a:solidFill>
              <a:effectLst/>
              <a:latin typeface="+mn-lt"/>
              <a:ea typeface="+mn-ea"/>
              <a:cs typeface="+mn-cs"/>
            </a:endParaRPr>
          </a:p>
          <a:p>
            <a:pPr lvl="1"/>
            <a:r>
              <a:rPr lang="en-IE" sz="1200" kern="1200" dirty="0">
                <a:solidFill>
                  <a:schemeClr val="tx1"/>
                </a:solidFill>
                <a:effectLst/>
                <a:latin typeface="+mn-lt"/>
                <a:ea typeface="+mn-ea"/>
                <a:cs typeface="+mn-cs"/>
              </a:rPr>
              <a:t>Should the first set of financial statements be due before the assessment referred to under sub-paragraph (</a:t>
            </a:r>
            <a:r>
              <a:rPr lang="en-IE" sz="1200" kern="1200" dirty="0" err="1">
                <a:solidFill>
                  <a:schemeClr val="tx1"/>
                </a:solidFill>
                <a:effectLst/>
                <a:latin typeface="+mn-lt"/>
                <a:ea typeface="+mn-ea"/>
                <a:cs typeface="+mn-cs"/>
              </a:rPr>
              <a:t>i</a:t>
            </a:r>
            <a:r>
              <a:rPr lang="en-IE" sz="1200" kern="1200" dirty="0">
                <a:solidFill>
                  <a:schemeClr val="tx1"/>
                </a:solidFill>
                <a:effectLst/>
                <a:latin typeface="+mn-lt"/>
                <a:ea typeface="+mn-ea"/>
                <a:cs typeface="+mn-cs"/>
              </a:rPr>
              <a:t>) of paragraph (l) of clause 10.5 finalised, the Commission accepts that this first set of Financial Statements are prepared in accordance with IFRS, under the conditions stipulated by sub-paragraph (ii) of paragraph (l) of clause 10.5.</a:t>
            </a:r>
            <a:endParaRPr lang="de-DE"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850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34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0945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12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2931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0497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5921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15980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6410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5941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Guidance for Financial</a:t>
            </a:r>
            <a:r>
              <a:rPr lang="en-GB" baseline="0" dirty="0"/>
              <a:t> Reporting in the </a:t>
            </a:r>
            <a:r>
              <a:rPr lang="en-GB" baseline="0" dirty="0" err="1"/>
              <a:t>ToR</a:t>
            </a:r>
            <a:r>
              <a:rPr lang="en-GB" baseline="0" dirty="0"/>
              <a:t> for the Pillar Assessment (Annex 2a) for the Pillar 6 “Financial Instruments”:</a:t>
            </a:r>
          </a:p>
          <a:p>
            <a:endParaRPr lang="en-GB"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International accounting standards for public sector entities</a:t>
            </a:r>
            <a:endParaRPr lang="de-DE"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For public sector entities IPSAS (International Public Sector Accounting Standards) 28-30 apply. The definitions of a financial instrument and of financial assets, financial liabilities and equity instruments are essentially the same as in IAS 32. IFRS 9 has no equivalent in IPSAS and thus do not apply in IPSAS. Financial instruments can be categorised on the basis of their valuation method:</a:t>
            </a:r>
            <a:endParaRPr lang="de-DE"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 financial instruments valued at current value (usually market price): cash instruments, securities, derivatives, bonds, equity instruments traded on active markets;</a:t>
            </a:r>
            <a:endParaRPr lang="de-DE" sz="1200" kern="1200" dirty="0">
              <a:solidFill>
                <a:schemeClr val="tx1"/>
              </a:solidFill>
              <a:effectLst/>
              <a:latin typeface="+mn-lt"/>
              <a:ea typeface="+mn-ea"/>
              <a:cs typeface="+mn-cs"/>
            </a:endParaRPr>
          </a:p>
          <a:p>
            <a:pPr marL="171450" indent="-171450">
              <a:buFontTx/>
              <a:buChar char="-"/>
            </a:pPr>
            <a:r>
              <a:rPr lang="en-GB" sz="1200" kern="1200" dirty="0">
                <a:solidFill>
                  <a:schemeClr val="tx1"/>
                </a:solidFill>
                <a:effectLst/>
                <a:latin typeface="+mn-lt"/>
                <a:ea typeface="+mn-ea"/>
                <a:cs typeface="+mn-cs"/>
              </a:rPr>
              <a:t>financial instruments valued at amortised cost: loans, receivables, borrowings, equity instruments without active market.</a:t>
            </a:r>
          </a:p>
          <a:p>
            <a:pPr marL="171450" indent="-171450">
              <a:buFontTx/>
              <a:buChar char="-"/>
            </a:pPr>
            <a:endParaRPr lang="en-GB" sz="1200" kern="1200" dirty="0">
              <a:solidFill>
                <a:schemeClr val="tx1"/>
              </a:solidFill>
              <a:effectLst/>
              <a:latin typeface="+mn-lt"/>
              <a:ea typeface="+mn-ea"/>
              <a:cs typeface="+mn-cs"/>
            </a:endParaRPr>
          </a:p>
          <a:p>
            <a:pPr marL="0" indent="0">
              <a:buFontTx/>
              <a:buNone/>
            </a:pPr>
            <a:r>
              <a:rPr lang="en-GB" sz="1200" kern="1200" dirty="0">
                <a:solidFill>
                  <a:schemeClr val="tx1"/>
                </a:solidFill>
                <a:effectLst/>
                <a:latin typeface="+mn-lt"/>
                <a:ea typeface="+mn-ea"/>
                <a:cs typeface="+mn-cs"/>
              </a:rPr>
              <a:t>Therefore, a reference to this</a:t>
            </a:r>
            <a:r>
              <a:rPr lang="en-GB" sz="1200" kern="1200" baseline="0" dirty="0">
                <a:solidFill>
                  <a:schemeClr val="tx1"/>
                </a:solidFill>
                <a:effectLst/>
                <a:latin typeface="+mn-lt"/>
                <a:ea typeface="+mn-ea"/>
                <a:cs typeface="+mn-cs"/>
              </a:rPr>
              <a:t> agreed reporting practice is made in the self-assessment Annex 2a under Pillar 6 Questions 3.2.1 and 3.3.1 “</a:t>
            </a:r>
            <a:r>
              <a:rPr lang="en-GB" sz="1200" kern="1200" dirty="0">
                <a:solidFill>
                  <a:schemeClr val="tx1"/>
                </a:solidFill>
                <a:effectLst/>
                <a:latin typeface="+mn-lt"/>
                <a:ea typeface="+mn-ea"/>
                <a:cs typeface="+mn-cs"/>
              </a:rPr>
              <a:t>What are the recording and reporting systems and procedures for loans/guarantees” </a:t>
            </a:r>
            <a:r>
              <a:rPr lang="en-GB" sz="1200" kern="1200" baseline="0" dirty="0">
                <a:solidFill>
                  <a:schemeClr val="tx1"/>
                </a:solidFill>
                <a:effectLst/>
                <a:latin typeface="+mn-lt"/>
                <a:ea typeface="+mn-ea"/>
                <a:cs typeface="+mn-cs"/>
              </a:rPr>
              <a:t>(possibly 1.1. as well)</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3E6193-BAD3-410A-A9FA-C48435BEA6F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5555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B14386-6747-482F-959A-9DBDA81A6837}" type="datetime1">
              <a:rPr lang="en-GB" smtClean="0"/>
              <a:t>08/07/2020</a:t>
            </a:fld>
            <a:endParaRPr lang="en-GB"/>
          </a:p>
        </p:txBody>
      </p:sp>
      <p:sp>
        <p:nvSpPr>
          <p:cNvPr id="5" name="Footer Placeholder 4"/>
          <p:cNvSpPr>
            <a:spLocks noGrp="1"/>
          </p:cNvSpPr>
          <p:nvPr>
            <p:ph type="ftr" sz="quarter" idx="11"/>
          </p:nvPr>
        </p:nvSpPr>
        <p:spPr/>
        <p:txBody>
          <a:bodyPr/>
          <a:lstStyle/>
          <a:p>
            <a:r>
              <a:rPr lang="en-US"/>
              <a:t>European Association of Long-Term Investors (ELTI) a.i.s.b.l.</a:t>
            </a:r>
            <a:endParaRPr lang="en-GB"/>
          </a:p>
        </p:txBody>
      </p:sp>
      <p:sp>
        <p:nvSpPr>
          <p:cNvPr id="6" name="Slide Number Placeholder 5"/>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179203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60F800-FE1B-4D0C-8C90-25C8BC85FF63}" type="datetime1">
              <a:rPr lang="en-GB" smtClean="0"/>
              <a:t>08/07/2020</a:t>
            </a:fld>
            <a:endParaRPr lang="en-GB"/>
          </a:p>
        </p:txBody>
      </p:sp>
      <p:sp>
        <p:nvSpPr>
          <p:cNvPr id="5" name="Footer Placeholder 4"/>
          <p:cNvSpPr>
            <a:spLocks noGrp="1"/>
          </p:cNvSpPr>
          <p:nvPr>
            <p:ph type="ftr" sz="quarter" idx="11"/>
          </p:nvPr>
        </p:nvSpPr>
        <p:spPr/>
        <p:txBody>
          <a:bodyPr/>
          <a:lstStyle/>
          <a:p>
            <a:r>
              <a:rPr lang="en-US"/>
              <a:t>European Association of Long-Term Investors (ELTI) a.i.s.b.l.</a:t>
            </a:r>
            <a:endParaRPr lang="en-GB"/>
          </a:p>
        </p:txBody>
      </p:sp>
      <p:sp>
        <p:nvSpPr>
          <p:cNvPr id="6" name="Slide Number Placeholder 5"/>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59478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489279-A25D-4679-8A75-9EBBDC618ECA}" type="datetime1">
              <a:rPr lang="en-GB" smtClean="0"/>
              <a:t>08/07/2020</a:t>
            </a:fld>
            <a:endParaRPr lang="en-GB"/>
          </a:p>
        </p:txBody>
      </p:sp>
      <p:sp>
        <p:nvSpPr>
          <p:cNvPr id="5" name="Footer Placeholder 4"/>
          <p:cNvSpPr>
            <a:spLocks noGrp="1"/>
          </p:cNvSpPr>
          <p:nvPr>
            <p:ph type="ftr" sz="quarter" idx="11"/>
          </p:nvPr>
        </p:nvSpPr>
        <p:spPr/>
        <p:txBody>
          <a:bodyPr/>
          <a:lstStyle/>
          <a:p>
            <a:r>
              <a:rPr lang="en-US"/>
              <a:t>European Association of Long-Term Investors (ELTI) a.i.s.b.l.</a:t>
            </a:r>
            <a:endParaRPr lang="en-GB"/>
          </a:p>
        </p:txBody>
      </p:sp>
      <p:sp>
        <p:nvSpPr>
          <p:cNvPr id="6" name="Slide Number Placeholder 5"/>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256530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BFCBF9-C6A3-4310-9CA0-9165FC37313D}" type="datetime1">
              <a:rPr lang="en-GB" smtClean="0"/>
              <a:t>08/07/2020</a:t>
            </a:fld>
            <a:endParaRPr lang="en-GB"/>
          </a:p>
        </p:txBody>
      </p:sp>
      <p:sp>
        <p:nvSpPr>
          <p:cNvPr id="5" name="Footer Placeholder 4"/>
          <p:cNvSpPr>
            <a:spLocks noGrp="1"/>
          </p:cNvSpPr>
          <p:nvPr>
            <p:ph type="ftr" sz="quarter" idx="11"/>
          </p:nvPr>
        </p:nvSpPr>
        <p:spPr/>
        <p:txBody>
          <a:bodyPr/>
          <a:lstStyle/>
          <a:p>
            <a:r>
              <a:rPr lang="en-US"/>
              <a:t>European Association of Long-Term Investors (ELTI) a.i.s.b.l.</a:t>
            </a:r>
            <a:endParaRPr lang="en-GB"/>
          </a:p>
        </p:txBody>
      </p:sp>
      <p:sp>
        <p:nvSpPr>
          <p:cNvPr id="6" name="Slide Number Placeholder 5"/>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334055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32F392-B261-402E-92AD-8C1E60935B65}" type="datetime1">
              <a:rPr lang="en-GB" smtClean="0"/>
              <a:t>08/07/2020</a:t>
            </a:fld>
            <a:endParaRPr lang="en-GB"/>
          </a:p>
        </p:txBody>
      </p:sp>
      <p:sp>
        <p:nvSpPr>
          <p:cNvPr id="5" name="Footer Placeholder 4"/>
          <p:cNvSpPr>
            <a:spLocks noGrp="1"/>
          </p:cNvSpPr>
          <p:nvPr>
            <p:ph type="ftr" sz="quarter" idx="11"/>
          </p:nvPr>
        </p:nvSpPr>
        <p:spPr/>
        <p:txBody>
          <a:bodyPr/>
          <a:lstStyle/>
          <a:p>
            <a:r>
              <a:rPr lang="en-US"/>
              <a:t>European Association of Long-Term Investors (ELTI) a.i.s.b.l.</a:t>
            </a:r>
            <a:endParaRPr lang="en-GB"/>
          </a:p>
        </p:txBody>
      </p:sp>
      <p:sp>
        <p:nvSpPr>
          <p:cNvPr id="6" name="Slide Number Placeholder 5"/>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268552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0BC25F-878B-4BF2-84F4-53BB89168A03}" type="datetime1">
              <a:rPr lang="en-GB" smtClean="0"/>
              <a:t>08/07/2020</a:t>
            </a:fld>
            <a:endParaRPr lang="en-GB"/>
          </a:p>
        </p:txBody>
      </p:sp>
      <p:sp>
        <p:nvSpPr>
          <p:cNvPr id="6" name="Footer Placeholder 5"/>
          <p:cNvSpPr>
            <a:spLocks noGrp="1"/>
          </p:cNvSpPr>
          <p:nvPr>
            <p:ph type="ftr" sz="quarter" idx="11"/>
          </p:nvPr>
        </p:nvSpPr>
        <p:spPr/>
        <p:txBody>
          <a:bodyPr/>
          <a:lstStyle/>
          <a:p>
            <a:r>
              <a:rPr lang="en-US"/>
              <a:t>European Association of Long-Term Investors (ELTI) a.i.s.b.l.</a:t>
            </a:r>
            <a:endParaRPr lang="en-GB"/>
          </a:p>
        </p:txBody>
      </p:sp>
      <p:sp>
        <p:nvSpPr>
          <p:cNvPr id="7" name="Slide Number Placeholder 6"/>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278085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C677BA1-1905-4054-BE07-615CC9E8D864}" type="datetime1">
              <a:rPr lang="en-GB" smtClean="0"/>
              <a:t>08/07/2020</a:t>
            </a:fld>
            <a:endParaRPr lang="en-GB"/>
          </a:p>
        </p:txBody>
      </p:sp>
      <p:sp>
        <p:nvSpPr>
          <p:cNvPr id="8" name="Footer Placeholder 7"/>
          <p:cNvSpPr>
            <a:spLocks noGrp="1"/>
          </p:cNvSpPr>
          <p:nvPr>
            <p:ph type="ftr" sz="quarter" idx="11"/>
          </p:nvPr>
        </p:nvSpPr>
        <p:spPr/>
        <p:txBody>
          <a:bodyPr/>
          <a:lstStyle/>
          <a:p>
            <a:r>
              <a:rPr lang="en-US"/>
              <a:t>European Association of Long-Term Investors (ELTI) a.i.s.b.l.</a:t>
            </a:r>
            <a:endParaRPr lang="en-GB"/>
          </a:p>
        </p:txBody>
      </p:sp>
      <p:sp>
        <p:nvSpPr>
          <p:cNvPr id="9" name="Slide Number Placeholder 8"/>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334459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7E9ABD-64E7-463D-BD92-F2DC2B4A97B4}" type="datetime1">
              <a:rPr lang="en-GB" smtClean="0"/>
              <a:t>08/07/2020</a:t>
            </a:fld>
            <a:endParaRPr lang="en-GB"/>
          </a:p>
        </p:txBody>
      </p:sp>
      <p:sp>
        <p:nvSpPr>
          <p:cNvPr id="4" name="Footer Placeholder 3"/>
          <p:cNvSpPr>
            <a:spLocks noGrp="1"/>
          </p:cNvSpPr>
          <p:nvPr>
            <p:ph type="ftr" sz="quarter" idx="11"/>
          </p:nvPr>
        </p:nvSpPr>
        <p:spPr/>
        <p:txBody>
          <a:bodyPr/>
          <a:lstStyle/>
          <a:p>
            <a:r>
              <a:rPr lang="en-US"/>
              <a:t>European Association of Long-Term Investors (ELTI) a.i.s.b.l.</a:t>
            </a:r>
            <a:endParaRPr lang="en-GB"/>
          </a:p>
        </p:txBody>
      </p:sp>
      <p:sp>
        <p:nvSpPr>
          <p:cNvPr id="5" name="Slide Number Placeholder 4"/>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361288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23C25-781C-4AEC-90D5-9AAA289244CA}" type="datetime1">
              <a:rPr lang="en-GB" smtClean="0"/>
              <a:t>08/07/2020</a:t>
            </a:fld>
            <a:endParaRPr lang="en-GB"/>
          </a:p>
        </p:txBody>
      </p:sp>
      <p:sp>
        <p:nvSpPr>
          <p:cNvPr id="3" name="Footer Placeholder 2"/>
          <p:cNvSpPr>
            <a:spLocks noGrp="1"/>
          </p:cNvSpPr>
          <p:nvPr>
            <p:ph type="ftr" sz="quarter" idx="11"/>
          </p:nvPr>
        </p:nvSpPr>
        <p:spPr/>
        <p:txBody>
          <a:bodyPr/>
          <a:lstStyle/>
          <a:p>
            <a:r>
              <a:rPr lang="en-US"/>
              <a:t>European Association of Long-Term Investors (ELTI) a.i.s.b.l.</a:t>
            </a:r>
            <a:endParaRPr lang="en-GB"/>
          </a:p>
        </p:txBody>
      </p:sp>
      <p:sp>
        <p:nvSpPr>
          <p:cNvPr id="4" name="Slide Number Placeholder 3"/>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416782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A18EC6-057A-4534-833D-614EFE43AAB6}" type="datetime1">
              <a:rPr lang="en-GB" smtClean="0"/>
              <a:t>08/07/2020</a:t>
            </a:fld>
            <a:endParaRPr lang="en-GB"/>
          </a:p>
        </p:txBody>
      </p:sp>
      <p:sp>
        <p:nvSpPr>
          <p:cNvPr id="6" name="Footer Placeholder 5"/>
          <p:cNvSpPr>
            <a:spLocks noGrp="1"/>
          </p:cNvSpPr>
          <p:nvPr>
            <p:ph type="ftr" sz="quarter" idx="11"/>
          </p:nvPr>
        </p:nvSpPr>
        <p:spPr/>
        <p:txBody>
          <a:bodyPr/>
          <a:lstStyle/>
          <a:p>
            <a:r>
              <a:rPr lang="en-US"/>
              <a:t>European Association of Long-Term Investors (ELTI) a.i.s.b.l.</a:t>
            </a:r>
            <a:endParaRPr lang="en-GB"/>
          </a:p>
        </p:txBody>
      </p:sp>
      <p:sp>
        <p:nvSpPr>
          <p:cNvPr id="7" name="Slide Number Placeholder 6"/>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68321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CE9CF8-28CF-4FCF-844A-2EB1D3B6EDA4}" type="datetime1">
              <a:rPr lang="en-GB" smtClean="0"/>
              <a:t>08/07/2020</a:t>
            </a:fld>
            <a:endParaRPr lang="en-GB"/>
          </a:p>
        </p:txBody>
      </p:sp>
      <p:sp>
        <p:nvSpPr>
          <p:cNvPr id="6" name="Footer Placeholder 5"/>
          <p:cNvSpPr>
            <a:spLocks noGrp="1"/>
          </p:cNvSpPr>
          <p:nvPr>
            <p:ph type="ftr" sz="quarter" idx="11"/>
          </p:nvPr>
        </p:nvSpPr>
        <p:spPr/>
        <p:txBody>
          <a:bodyPr/>
          <a:lstStyle/>
          <a:p>
            <a:r>
              <a:rPr lang="en-US"/>
              <a:t>European Association of Long-Term Investors (ELTI) a.i.s.b.l.</a:t>
            </a:r>
            <a:endParaRPr lang="en-GB"/>
          </a:p>
        </p:txBody>
      </p:sp>
      <p:sp>
        <p:nvSpPr>
          <p:cNvPr id="7" name="Slide Number Placeholder 6"/>
          <p:cNvSpPr>
            <a:spLocks noGrp="1"/>
          </p:cNvSpPr>
          <p:nvPr>
            <p:ph type="sldNum" sz="quarter" idx="12"/>
          </p:nvPr>
        </p:nvSpPr>
        <p:spPr/>
        <p:txBody>
          <a:bodyPr/>
          <a:lstStyle/>
          <a:p>
            <a:fld id="{FA8385D3-9729-4B34-B5C3-E9FD64FFC734}" type="slidenum">
              <a:rPr lang="en-GB" smtClean="0"/>
              <a:t>‹N°›</a:t>
            </a:fld>
            <a:endParaRPr lang="en-GB"/>
          </a:p>
        </p:txBody>
      </p:sp>
    </p:spTree>
    <p:extLst>
      <p:ext uri="{BB962C8B-B14F-4D97-AF65-F5344CB8AC3E}">
        <p14:creationId xmlns:p14="http://schemas.microsoft.com/office/powerpoint/2010/main" val="265222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03648" y="274638"/>
            <a:ext cx="7283151"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73645-2A80-4FF2-AC2F-4D49EAC5803D}" type="datetime1">
              <a:rPr lang="en-GB" smtClean="0"/>
              <a:t>08/07/2020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European Association of Long-Term Investors (ELTI) a.i.s.b.l.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385D3-9729-4B34-B5C3-E9FD64FFC734}" type="slidenum">
              <a:rPr lang="en-GB" smtClean="0"/>
              <a:t>‹N°›</a:t>
            </a:fld>
            <a:endParaRPr lang="en-GB"/>
          </a:p>
        </p:txBody>
      </p:sp>
      <p:pic>
        <p:nvPicPr>
          <p:cNvPr id="7" name="Picture 2" descr="C:\Users\GONZALEM\AppData\Local\Microsoft\Windows\Temporary Internet Files\Content.Outlook\J6K8QP4E\ELTI_LOGO_72 dpi.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23529" y="188640"/>
            <a:ext cx="1296144" cy="1025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912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rgbClr val="2A274F"/>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oline.Dumontier@caissedesdepots.f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Daniel.Mierow@kfw.de" TargetMode="External"/><Relationship Id="rId4" Type="http://schemas.openxmlformats.org/officeDocument/2006/relationships/hyperlink" Target="mailto:Pierre.jouanno@bpifrance.f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304" y="836712"/>
            <a:ext cx="7772400" cy="4176464"/>
          </a:xfrm>
        </p:spPr>
        <p:txBody>
          <a:bodyPr>
            <a:normAutofit/>
          </a:bodyPr>
          <a:lstStyle/>
          <a:p>
            <a:r>
              <a:rPr lang="en-GB" sz="3600" b="1" dirty="0">
                <a:solidFill>
                  <a:schemeClr val="accent1">
                    <a:lumMod val="75000"/>
                  </a:schemeClr>
                </a:solidFill>
              </a:rPr>
              <a:t>Accounting standards applicable within the future </a:t>
            </a:r>
            <a:r>
              <a:rPr lang="en-GB" sz="3600" b="1" dirty="0" err="1">
                <a:solidFill>
                  <a:schemeClr val="accent1">
                    <a:lumMod val="75000"/>
                  </a:schemeClr>
                </a:solidFill>
              </a:rPr>
              <a:t>InvestEU</a:t>
            </a:r>
            <a:r>
              <a:rPr lang="en-GB" sz="3600" b="1" dirty="0">
                <a:solidFill>
                  <a:schemeClr val="accent1">
                    <a:lumMod val="75000"/>
                  </a:schemeClr>
                </a:solidFill>
              </a:rPr>
              <a:t> reporting</a:t>
            </a:r>
            <a:br>
              <a:rPr lang="en-GB" sz="3600" b="1" dirty="0">
                <a:solidFill>
                  <a:schemeClr val="accent1">
                    <a:lumMod val="75000"/>
                  </a:schemeClr>
                </a:solidFill>
              </a:rPr>
            </a:br>
            <a:br>
              <a:rPr lang="en-GB" sz="3600" b="1" dirty="0">
                <a:solidFill>
                  <a:schemeClr val="accent1">
                    <a:lumMod val="75000"/>
                  </a:schemeClr>
                </a:solidFill>
              </a:rPr>
            </a:br>
            <a:r>
              <a:rPr lang="en-GB" sz="1500" b="1" dirty="0"/>
              <a:t>Virtual Workshop – Friday, 10 July 2020</a:t>
            </a:r>
            <a:br>
              <a:rPr lang="fr-FR" sz="1500" dirty="0"/>
            </a:br>
            <a:r>
              <a:rPr lang="en-GB" sz="1500" b="1" dirty="0"/>
              <a:t>2:30 – 4:30 pm (CET) </a:t>
            </a:r>
            <a:endParaRPr lang="en-GB" sz="1500" dirty="0">
              <a:solidFill>
                <a:schemeClr val="accent1">
                  <a:lumMod val="75000"/>
                </a:schemeClr>
              </a:solidFill>
            </a:endParaRPr>
          </a:p>
        </p:txBody>
      </p:sp>
    </p:spTree>
    <p:extLst>
      <p:ext uri="{BB962C8B-B14F-4D97-AF65-F5344CB8AC3E}">
        <p14:creationId xmlns:p14="http://schemas.microsoft.com/office/powerpoint/2010/main" val="264342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au 2">
            <a:extLst>
              <a:ext uri="{FF2B5EF4-FFF2-40B4-BE49-F238E27FC236}">
                <a16:creationId xmlns:a16="http://schemas.microsoft.com/office/drawing/2014/main" id="{FC3E92D4-7723-4631-A60D-8B5EE3964858}"/>
              </a:ext>
            </a:extLst>
          </p:cNvPr>
          <p:cNvGraphicFramePr>
            <a:graphicFrameLocks noGrp="1"/>
          </p:cNvGraphicFramePr>
          <p:nvPr>
            <p:extLst>
              <p:ext uri="{D42A27DB-BD31-4B8C-83A1-F6EECF244321}">
                <p14:modId xmlns:p14="http://schemas.microsoft.com/office/powerpoint/2010/main" val="1470965829"/>
              </p:ext>
            </p:extLst>
          </p:nvPr>
        </p:nvGraphicFramePr>
        <p:xfrm>
          <a:off x="1115616" y="1380264"/>
          <a:ext cx="7632848" cy="2529840"/>
        </p:xfrm>
        <a:graphic>
          <a:graphicData uri="http://schemas.openxmlformats.org/drawingml/2006/table">
            <a:tbl>
              <a:tblPr firstRow="1" bandRow="1">
                <a:tableStyleId>{5C22544A-7EE6-4342-B048-85BDC9FD1C3A}</a:tableStyleId>
              </a:tblPr>
              <a:tblGrid>
                <a:gridCol w="7632848">
                  <a:extLst>
                    <a:ext uri="{9D8B030D-6E8A-4147-A177-3AD203B41FA5}">
                      <a16:colId xmlns:a16="http://schemas.microsoft.com/office/drawing/2014/main" val="2711026634"/>
                    </a:ext>
                  </a:extLst>
                </a:gridCol>
              </a:tblGrid>
              <a:tr h="1169409">
                <a:tc>
                  <a:txBody>
                    <a:bodyPr/>
                    <a:lstStyle/>
                    <a:p>
                      <a:pPr marL="0" indent="0" algn="just">
                        <a:buFont typeface="Arial" panose="020B0604020202020204" pitchFamily="34" charset="0"/>
                        <a:buNone/>
                      </a:pPr>
                      <a:r>
                        <a:rPr lang="en-GB" sz="1600" b="0" i="0" dirty="0">
                          <a:solidFill>
                            <a:schemeClr val="tx1"/>
                          </a:solidFill>
                        </a:rPr>
                        <a:t>Based on these agreements:</a:t>
                      </a:r>
                    </a:p>
                    <a:p>
                      <a:pPr marL="0" indent="0" algn="just">
                        <a:buFont typeface="Arial" panose="020B0604020202020204" pitchFamily="34" charset="0"/>
                        <a:buNone/>
                      </a:pPr>
                      <a:endParaRPr lang="en-GB" sz="1600" b="0" i="0" dirty="0">
                        <a:solidFill>
                          <a:schemeClr val="tx1"/>
                        </a:solidFill>
                      </a:endParaRPr>
                    </a:p>
                    <a:p>
                      <a:pPr marL="285750" indent="-285750" algn="just">
                        <a:buFont typeface="Arial" panose="020B0604020202020204" pitchFamily="34" charset="0"/>
                        <a:buChar char="•"/>
                      </a:pPr>
                      <a:r>
                        <a:rPr lang="en-GB" sz="1600" b="0" i="0" dirty="0" err="1">
                          <a:solidFill>
                            <a:schemeClr val="tx1"/>
                          </a:solidFill>
                        </a:rPr>
                        <a:t>KfW</a:t>
                      </a:r>
                      <a:r>
                        <a:rPr lang="en-GB" sz="1600" b="0" i="0" dirty="0">
                          <a:solidFill>
                            <a:schemeClr val="tx1"/>
                          </a:solidFill>
                        </a:rPr>
                        <a:t> has to evaluate the feasibility of IPSAS reporting </a:t>
                      </a:r>
                      <a:r>
                        <a:rPr lang="en-GB" sz="1600" b="1" i="0" u="none" dirty="0">
                          <a:solidFill>
                            <a:schemeClr val="tx1"/>
                          </a:solidFill>
                        </a:rPr>
                        <a:t>within one year after signature of this contract. </a:t>
                      </a:r>
                    </a:p>
                    <a:p>
                      <a:pPr marL="285750" indent="-285750" algn="just">
                        <a:buFont typeface="Arial" panose="020B0604020202020204" pitchFamily="34" charset="0"/>
                        <a:buChar char="•"/>
                      </a:pPr>
                      <a:endParaRPr lang="en-GB" sz="1600" b="1" i="0" u="none" dirty="0">
                        <a:solidFill>
                          <a:schemeClr val="tx1"/>
                        </a:solidFill>
                      </a:endParaRPr>
                    </a:p>
                    <a:p>
                      <a:pPr marL="285750" indent="-285750" algn="just">
                        <a:buFont typeface="Arial" panose="020B0604020202020204" pitchFamily="34" charset="0"/>
                        <a:buChar char="•"/>
                      </a:pPr>
                      <a:r>
                        <a:rPr lang="en-GB" sz="1600" b="1" i="0" u="none" dirty="0">
                          <a:solidFill>
                            <a:schemeClr val="tx1"/>
                          </a:solidFill>
                        </a:rPr>
                        <a:t>KfW is allowed to report according to IFRS 9 </a:t>
                      </a:r>
                      <a:r>
                        <a:rPr lang="en-GB" sz="1600" b="0" i="0" dirty="0">
                          <a:solidFill>
                            <a:schemeClr val="tx1"/>
                          </a:solidFill>
                        </a:rPr>
                        <a:t>if an independent auditor gives reasonable assurance that there are no material differences between our IFRS 9 reporting and IPSAS.</a:t>
                      </a:r>
                    </a:p>
                    <a:p>
                      <a:pPr marL="285750" indent="-285750" algn="just">
                        <a:buFont typeface="Arial" panose="020B0604020202020204" pitchFamily="34" charset="0"/>
                        <a:buChar char="•"/>
                      </a:pPr>
                      <a:r>
                        <a:rPr lang="en-GB" sz="1600" b="0" i="0" dirty="0">
                          <a:solidFill>
                            <a:schemeClr val="tx1"/>
                          </a:solidFill>
                        </a:rPr>
                        <a:t>Otherwise</a:t>
                      </a:r>
                      <a:r>
                        <a:rPr lang="en-GB" sz="1600" b="0" i="0" baseline="0" dirty="0">
                          <a:solidFill>
                            <a:schemeClr val="tx1"/>
                          </a:solidFill>
                        </a:rPr>
                        <a:t> </a:t>
                      </a:r>
                      <a:r>
                        <a:rPr lang="en-GB" sz="1600" b="0" i="0" dirty="0">
                          <a:solidFill>
                            <a:schemeClr val="tx1"/>
                          </a:solidFill>
                        </a:rPr>
                        <a:t>, </a:t>
                      </a:r>
                      <a:r>
                        <a:rPr lang="en-IE" sz="1600" b="0" kern="1200" dirty="0">
                          <a:solidFill>
                            <a:schemeClr val="tx1"/>
                          </a:solidFill>
                          <a:effectLst/>
                          <a:latin typeface="+mn-lt"/>
                          <a:ea typeface="+mn-ea"/>
                          <a:cs typeface="+mn-cs"/>
                        </a:rPr>
                        <a:t>KfW shall provide the necessary adjustments to </a:t>
                      </a:r>
                      <a:r>
                        <a:rPr lang="en-IE" sz="1600" b="0" kern="1200">
                          <a:solidFill>
                            <a:schemeClr val="tx1"/>
                          </a:solidFill>
                          <a:effectLst/>
                          <a:latin typeface="+mn-lt"/>
                          <a:ea typeface="+mn-ea"/>
                          <a:cs typeface="+mn-cs"/>
                        </a:rPr>
                        <a:t>the Commission.</a:t>
                      </a:r>
                      <a:endParaRPr lang="en-GB" sz="1600" b="0" i="0" dirty="0">
                        <a:solidFill>
                          <a:schemeClr val="tx1"/>
                        </a:solidFill>
                      </a:endParaRPr>
                    </a:p>
                    <a:p>
                      <a:pPr marL="0" indent="0" algn="just">
                        <a:buFont typeface="Arial" panose="020B0604020202020204" pitchFamily="34" charset="0"/>
                        <a:buNone/>
                      </a:pPr>
                      <a:endParaRPr lang="en-GB" sz="1600" b="0" i="0" dirty="0">
                        <a:solidFill>
                          <a:schemeClr val="tx1"/>
                        </a:solidFill>
                      </a:endParaRPr>
                    </a:p>
                  </a:txBody>
                  <a:tcPr>
                    <a:solidFill>
                      <a:srgbClr val="D0D8E8"/>
                    </a:solidFill>
                  </a:tcPr>
                </a:tc>
                <a:extLst>
                  <a:ext uri="{0D108BD9-81ED-4DB2-BD59-A6C34878D82A}">
                    <a16:rowId xmlns:a16="http://schemas.microsoft.com/office/drawing/2014/main" val="688612983"/>
                  </a:ext>
                </a:extLst>
              </a:tr>
            </a:tbl>
          </a:graphicData>
        </a:graphic>
      </p:graphicFrame>
      <p:sp>
        <p:nvSpPr>
          <p:cNvPr id="11" name="Title 1">
            <a:extLst>
              <a:ext uri="{FF2B5EF4-FFF2-40B4-BE49-F238E27FC236}">
                <a16:creationId xmlns:a16="http://schemas.microsoft.com/office/drawing/2014/main" id="{EFF317A3-A8CF-40E9-A546-40142F197B75}"/>
              </a:ext>
            </a:extLst>
          </p:cNvPr>
          <p:cNvSpPr>
            <a:spLocks noGrp="1"/>
          </p:cNvSpPr>
          <p:nvPr>
            <p:ph type="title"/>
          </p:nvPr>
        </p:nvSpPr>
        <p:spPr>
          <a:xfrm>
            <a:off x="1907704" y="136525"/>
            <a:ext cx="7128792" cy="1090885"/>
          </a:xfrm>
        </p:spPr>
        <p:txBody>
          <a:bodyPr>
            <a:normAutofit/>
          </a:bodyPr>
          <a:lstStyle/>
          <a:p>
            <a:pPr algn="l"/>
            <a:r>
              <a:rPr lang="en-GB" sz="2800" b="1" dirty="0">
                <a:solidFill>
                  <a:schemeClr val="accent1">
                    <a:lumMod val="75000"/>
                  </a:schemeClr>
                </a:solidFill>
              </a:rPr>
              <a:t>4. Case studies from </a:t>
            </a:r>
            <a:r>
              <a:rPr lang="en-GB" sz="2800" b="1" dirty="0" err="1">
                <a:solidFill>
                  <a:schemeClr val="accent1">
                    <a:lumMod val="75000"/>
                  </a:schemeClr>
                </a:solidFill>
              </a:rPr>
              <a:t>KfW</a:t>
            </a:r>
            <a:r>
              <a:rPr lang="en-GB" sz="2800" b="1" dirty="0">
                <a:solidFill>
                  <a:schemeClr val="accent1">
                    <a:lumMod val="75000"/>
                  </a:schemeClr>
                </a:solidFill>
              </a:rPr>
              <a:t> and AFD (2/2)</a:t>
            </a:r>
          </a:p>
        </p:txBody>
      </p:sp>
      <p:graphicFrame>
        <p:nvGraphicFramePr>
          <p:cNvPr id="10" name="Tableau 9">
            <a:extLst>
              <a:ext uri="{FF2B5EF4-FFF2-40B4-BE49-F238E27FC236}">
                <a16:creationId xmlns:a16="http://schemas.microsoft.com/office/drawing/2014/main" id="{B4C63D38-0069-4B68-89AC-424412348F48}"/>
              </a:ext>
            </a:extLst>
          </p:cNvPr>
          <p:cNvGraphicFramePr>
            <a:graphicFrameLocks noGrp="1"/>
          </p:cNvGraphicFramePr>
          <p:nvPr>
            <p:extLst>
              <p:ext uri="{D42A27DB-BD31-4B8C-83A1-F6EECF244321}">
                <p14:modId xmlns:p14="http://schemas.microsoft.com/office/powerpoint/2010/main" val="115289187"/>
              </p:ext>
            </p:extLst>
          </p:nvPr>
        </p:nvGraphicFramePr>
        <p:xfrm>
          <a:off x="1115616" y="3981793"/>
          <a:ext cx="7632848" cy="2042160"/>
        </p:xfrm>
        <a:graphic>
          <a:graphicData uri="http://schemas.openxmlformats.org/drawingml/2006/table">
            <a:tbl>
              <a:tblPr firstRow="1" bandRow="1">
                <a:tableStyleId>{5C22544A-7EE6-4342-B048-85BDC9FD1C3A}</a:tableStyleId>
              </a:tblPr>
              <a:tblGrid>
                <a:gridCol w="7632848">
                  <a:extLst>
                    <a:ext uri="{9D8B030D-6E8A-4147-A177-3AD203B41FA5}">
                      <a16:colId xmlns:a16="http://schemas.microsoft.com/office/drawing/2014/main" val="2711026634"/>
                    </a:ext>
                  </a:extLst>
                </a:gridCol>
              </a:tblGrid>
              <a:tr h="1375504">
                <a:tc>
                  <a:txBody>
                    <a:bodyPr/>
                    <a:lstStyle/>
                    <a:p>
                      <a:pPr marL="0" indent="0" algn="just">
                        <a:buFont typeface="Arial" panose="020B0604020202020204" pitchFamily="34" charset="0"/>
                        <a:buNone/>
                      </a:pPr>
                      <a:r>
                        <a:rPr lang="fr-FR" sz="1600" b="0" dirty="0">
                          <a:solidFill>
                            <a:schemeClr val="tx1"/>
                          </a:solidFill>
                        </a:rPr>
                        <a:t>In a </a:t>
                      </a:r>
                      <a:r>
                        <a:rPr lang="fr-FR" sz="1600" b="0" dirty="0" err="1">
                          <a:solidFill>
                            <a:schemeClr val="tx1"/>
                          </a:solidFill>
                        </a:rPr>
                        <a:t>nutshell</a:t>
                      </a:r>
                      <a:r>
                        <a:rPr lang="fr-FR" sz="1600" b="0" dirty="0">
                          <a:solidFill>
                            <a:schemeClr val="tx1"/>
                          </a:solidFill>
                        </a:rPr>
                        <a:t>:</a:t>
                      </a:r>
                    </a:p>
                    <a:p>
                      <a:pPr marL="0" indent="0" algn="just">
                        <a:buFont typeface="Arial" panose="020B0604020202020204" pitchFamily="34" charset="0"/>
                        <a:buNone/>
                      </a:pPr>
                      <a:endParaRPr lang="en-GB" sz="1600" b="0" dirty="0">
                        <a:solidFill>
                          <a:schemeClr val="tx1"/>
                        </a:solidFill>
                      </a:endParaRPr>
                    </a:p>
                    <a:p>
                      <a:pPr marL="285750" indent="-285750" algn="just">
                        <a:buFont typeface="Arial" panose="020B0604020202020204" pitchFamily="34" charset="0"/>
                        <a:buChar char="•"/>
                      </a:pPr>
                      <a:r>
                        <a:rPr lang="en-GB" sz="1600" b="0" dirty="0">
                          <a:solidFill>
                            <a:schemeClr val="tx1"/>
                          </a:solidFill>
                        </a:rPr>
                        <a:t>This is a </a:t>
                      </a:r>
                      <a:r>
                        <a:rPr lang="en-GB" sz="1600" b="1" u="none" dirty="0">
                          <a:solidFill>
                            <a:schemeClr val="tx1"/>
                          </a:solidFill>
                        </a:rPr>
                        <a:t>pragmatic</a:t>
                      </a:r>
                      <a:r>
                        <a:rPr lang="en-GB" sz="1600" b="0" dirty="0">
                          <a:solidFill>
                            <a:schemeClr val="tx1"/>
                          </a:solidFill>
                        </a:rPr>
                        <a:t> and (more or less) </a:t>
                      </a:r>
                      <a:r>
                        <a:rPr lang="en-GB" sz="1600" b="1" dirty="0">
                          <a:solidFill>
                            <a:schemeClr val="tx1"/>
                          </a:solidFill>
                        </a:rPr>
                        <a:t>non bureaucratic way </a:t>
                      </a:r>
                      <a:r>
                        <a:rPr lang="en-GB" sz="1600" b="0" dirty="0">
                          <a:solidFill>
                            <a:schemeClr val="tx1"/>
                          </a:solidFill>
                        </a:rPr>
                        <a:t>to comply with the EU requirement. </a:t>
                      </a:r>
                    </a:p>
                    <a:p>
                      <a:pPr marL="285750" indent="-285750" algn="just">
                        <a:buFont typeface="Arial" panose="020B0604020202020204" pitchFamily="34" charset="0"/>
                        <a:buChar char="•"/>
                      </a:pPr>
                      <a:endParaRPr lang="en-GB" sz="1600" b="0" dirty="0">
                        <a:solidFill>
                          <a:schemeClr val="tx1"/>
                        </a:solidFill>
                      </a:endParaRPr>
                    </a:p>
                    <a:p>
                      <a:pPr marL="285750" indent="-285750" algn="just">
                        <a:buFont typeface="Arial" panose="020B0604020202020204" pitchFamily="34" charset="0"/>
                        <a:buChar char="•"/>
                      </a:pPr>
                      <a:r>
                        <a:rPr lang="en-GB" sz="1600" b="0" dirty="0">
                          <a:solidFill>
                            <a:schemeClr val="tx1"/>
                          </a:solidFill>
                        </a:rPr>
                        <a:t>It is also well justified when considering that </a:t>
                      </a:r>
                      <a:r>
                        <a:rPr lang="en-GB" sz="1600" b="1" dirty="0">
                          <a:solidFill>
                            <a:schemeClr val="tx1"/>
                          </a:solidFill>
                        </a:rPr>
                        <a:t>the Terms of Reference of the Pillar Assessment still allow for various reporting standard</a:t>
                      </a:r>
                      <a:r>
                        <a:rPr lang="en-GB" sz="1600" b="0" dirty="0">
                          <a:solidFill>
                            <a:schemeClr val="tx1"/>
                          </a:solidFill>
                        </a:rPr>
                        <a:t>.</a:t>
                      </a:r>
                    </a:p>
                    <a:p>
                      <a:pPr marL="285750" indent="-285750" algn="just">
                        <a:buFont typeface="Arial" panose="020B0604020202020204" pitchFamily="34" charset="0"/>
                        <a:buChar char="•"/>
                      </a:pPr>
                      <a:endParaRPr lang="en-GB" sz="1600" b="0" dirty="0">
                        <a:solidFill>
                          <a:schemeClr val="tx1"/>
                        </a:solidFill>
                      </a:endParaRPr>
                    </a:p>
                  </a:txBody>
                  <a:tcPr>
                    <a:solidFill>
                      <a:srgbClr val="D0D8E8"/>
                    </a:solidFill>
                  </a:tcPr>
                </a:tc>
                <a:extLst>
                  <a:ext uri="{0D108BD9-81ED-4DB2-BD59-A6C34878D82A}">
                    <a16:rowId xmlns:a16="http://schemas.microsoft.com/office/drawing/2014/main" val="688612983"/>
                  </a:ext>
                </a:extLst>
              </a:tr>
            </a:tbl>
          </a:graphicData>
        </a:graphic>
      </p:graphicFrame>
      <p:sp>
        <p:nvSpPr>
          <p:cNvPr id="12" name="Triangle isocèle 11">
            <a:extLst>
              <a:ext uri="{FF2B5EF4-FFF2-40B4-BE49-F238E27FC236}">
                <a16:creationId xmlns:a16="http://schemas.microsoft.com/office/drawing/2014/main" id="{0A6CC592-3644-4E19-BD3E-E323491AF2A3}"/>
              </a:ext>
            </a:extLst>
          </p:cNvPr>
          <p:cNvSpPr/>
          <p:nvPr/>
        </p:nvSpPr>
        <p:spPr>
          <a:xfrm rot="5400000">
            <a:off x="95954" y="2428557"/>
            <a:ext cx="1076610" cy="189414"/>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riangle isocèle 12">
            <a:extLst>
              <a:ext uri="{FF2B5EF4-FFF2-40B4-BE49-F238E27FC236}">
                <a16:creationId xmlns:a16="http://schemas.microsoft.com/office/drawing/2014/main" id="{229977F7-49BC-45A2-A334-3D333B36E727}"/>
              </a:ext>
            </a:extLst>
          </p:cNvPr>
          <p:cNvSpPr/>
          <p:nvPr/>
        </p:nvSpPr>
        <p:spPr>
          <a:xfrm rot="5400000">
            <a:off x="95954" y="4908166"/>
            <a:ext cx="1076610" cy="189414"/>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2503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1" name="Title 1">
            <a:extLst>
              <a:ext uri="{FF2B5EF4-FFF2-40B4-BE49-F238E27FC236}">
                <a16:creationId xmlns:a16="http://schemas.microsoft.com/office/drawing/2014/main" id="{EFF317A3-A8CF-40E9-A546-40142F197B75}"/>
              </a:ext>
            </a:extLst>
          </p:cNvPr>
          <p:cNvSpPr>
            <a:spLocks noGrp="1"/>
          </p:cNvSpPr>
          <p:nvPr>
            <p:ph type="title"/>
          </p:nvPr>
        </p:nvSpPr>
        <p:spPr>
          <a:xfrm>
            <a:off x="1907704" y="136525"/>
            <a:ext cx="7128792" cy="1090885"/>
          </a:xfrm>
        </p:spPr>
        <p:txBody>
          <a:bodyPr>
            <a:normAutofit/>
          </a:bodyPr>
          <a:lstStyle/>
          <a:p>
            <a:pPr algn="l"/>
            <a:r>
              <a:rPr lang="en-GB" sz="2800" b="1" dirty="0">
                <a:solidFill>
                  <a:schemeClr val="accent1">
                    <a:lumMod val="75000"/>
                  </a:schemeClr>
                </a:solidFill>
              </a:rPr>
              <a:t>5. Tour de table</a:t>
            </a:r>
          </a:p>
        </p:txBody>
      </p:sp>
      <p:graphicFrame>
        <p:nvGraphicFramePr>
          <p:cNvPr id="9" name="Tableau 8">
            <a:extLst>
              <a:ext uri="{FF2B5EF4-FFF2-40B4-BE49-F238E27FC236}">
                <a16:creationId xmlns:a16="http://schemas.microsoft.com/office/drawing/2014/main" id="{623B2CD9-2BF3-4B44-9E09-A369987464A4}"/>
              </a:ext>
            </a:extLst>
          </p:cNvPr>
          <p:cNvGraphicFramePr>
            <a:graphicFrameLocks noGrp="1"/>
          </p:cNvGraphicFramePr>
          <p:nvPr>
            <p:extLst>
              <p:ext uri="{D42A27DB-BD31-4B8C-83A1-F6EECF244321}">
                <p14:modId xmlns:p14="http://schemas.microsoft.com/office/powerpoint/2010/main" val="661822374"/>
              </p:ext>
            </p:extLst>
          </p:nvPr>
        </p:nvGraphicFramePr>
        <p:xfrm>
          <a:off x="395536" y="2276872"/>
          <a:ext cx="8352928" cy="173736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val="2711026634"/>
                    </a:ext>
                  </a:extLst>
                </a:gridCol>
              </a:tblGrid>
              <a:tr h="1375225">
                <a:tc>
                  <a:txBody>
                    <a:bodyPr/>
                    <a:lstStyle/>
                    <a:p>
                      <a:pPr marL="285750" indent="-285750" algn="just">
                        <a:buFont typeface="Wingdings" panose="05000000000000000000" pitchFamily="2" charset="2"/>
                        <a:buChar char="q"/>
                      </a:pPr>
                      <a:endParaRPr lang="en-GB" sz="1800" b="0" dirty="0">
                        <a:solidFill>
                          <a:schemeClr val="tx1"/>
                        </a:solidFill>
                      </a:endParaRPr>
                    </a:p>
                    <a:p>
                      <a:pPr marL="285750" indent="-285750" algn="just">
                        <a:buFont typeface="Wingdings" panose="05000000000000000000" pitchFamily="2" charset="2"/>
                        <a:buChar char="q"/>
                      </a:pPr>
                      <a:r>
                        <a:rPr lang="en-GB" sz="1800" b="0" dirty="0">
                          <a:solidFill>
                            <a:schemeClr val="tx1"/>
                          </a:solidFill>
                        </a:rPr>
                        <a:t>State of Play of bilateral exchanges with the EC</a:t>
                      </a:r>
                    </a:p>
                    <a:p>
                      <a:pPr marL="285750" indent="-285750" algn="just">
                        <a:buFont typeface="Wingdings" panose="05000000000000000000" pitchFamily="2" charset="2"/>
                        <a:buChar char="q"/>
                      </a:pPr>
                      <a:endParaRPr lang="en-GB" sz="1800" b="0" dirty="0">
                        <a:solidFill>
                          <a:schemeClr val="tx1"/>
                        </a:solidFill>
                      </a:endParaRPr>
                    </a:p>
                    <a:p>
                      <a:pPr marL="285750" indent="-285750" algn="just">
                        <a:buFont typeface="Wingdings" panose="05000000000000000000" pitchFamily="2" charset="2"/>
                        <a:buChar char="q"/>
                      </a:pPr>
                      <a:r>
                        <a:rPr lang="en-GB" sz="1800" b="0" dirty="0">
                          <a:solidFill>
                            <a:schemeClr val="tx1"/>
                          </a:solidFill>
                        </a:rPr>
                        <a:t>Who is using which standards? Capacity to adapt to the EC requirements / to manage the translation between the two standards?</a:t>
                      </a:r>
                    </a:p>
                    <a:p>
                      <a:pPr marL="0" indent="0" algn="just">
                        <a:buFont typeface="Wingdings" panose="05000000000000000000" pitchFamily="2" charset="2"/>
                        <a:buNone/>
                      </a:pPr>
                      <a:endParaRPr lang="en-GB" sz="1800" b="0" dirty="0">
                        <a:solidFill>
                          <a:schemeClr val="tx1"/>
                        </a:solidFill>
                      </a:endParaRPr>
                    </a:p>
                  </a:txBody>
                  <a:tcPr>
                    <a:solidFill>
                      <a:srgbClr val="D0D8E8"/>
                    </a:solidFill>
                  </a:tcPr>
                </a:tc>
                <a:extLst>
                  <a:ext uri="{0D108BD9-81ED-4DB2-BD59-A6C34878D82A}">
                    <a16:rowId xmlns:a16="http://schemas.microsoft.com/office/drawing/2014/main" val="688612983"/>
                  </a:ext>
                </a:extLst>
              </a:tr>
            </a:tbl>
          </a:graphicData>
        </a:graphic>
      </p:graphicFrame>
    </p:spTree>
    <p:extLst>
      <p:ext uri="{BB962C8B-B14F-4D97-AF65-F5344CB8AC3E}">
        <p14:creationId xmlns:p14="http://schemas.microsoft.com/office/powerpoint/2010/main" val="3252609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7740352" cy="1143000"/>
          </a:xfrm>
        </p:spPr>
        <p:txBody>
          <a:bodyPr>
            <a:normAutofit/>
          </a:bodyPr>
          <a:lstStyle/>
          <a:p>
            <a:r>
              <a:rPr lang="en-GB" sz="2800" b="1" dirty="0">
                <a:solidFill>
                  <a:schemeClr val="accent1">
                    <a:lumMod val="75000"/>
                  </a:schemeClr>
                </a:solidFill>
              </a:rPr>
              <a:t>Contact </a:t>
            </a:r>
          </a:p>
        </p:txBody>
      </p:sp>
      <p:sp>
        <p:nvSpPr>
          <p:cNvPr id="3" name="Content Placeholder 2"/>
          <p:cNvSpPr>
            <a:spLocks noGrp="1"/>
          </p:cNvSpPr>
          <p:nvPr>
            <p:ph idx="1"/>
          </p:nvPr>
        </p:nvSpPr>
        <p:spPr>
          <a:xfrm>
            <a:off x="813147" y="1340768"/>
            <a:ext cx="7866620" cy="5112568"/>
          </a:xfrm>
        </p:spPr>
        <p:txBody>
          <a:bodyPr>
            <a:normAutofit/>
          </a:bodyPr>
          <a:lstStyle/>
          <a:p>
            <a:pPr marL="0" indent="0" algn="ctr">
              <a:lnSpc>
                <a:spcPct val="150000"/>
              </a:lnSpc>
              <a:buNone/>
            </a:pPr>
            <a:r>
              <a:rPr lang="en-GB" dirty="0">
                <a:solidFill>
                  <a:schemeClr val="accent1">
                    <a:lumMod val="75000"/>
                  </a:schemeClr>
                </a:solidFill>
              </a:rPr>
              <a:t>Thank you very much for your attention</a:t>
            </a:r>
          </a:p>
          <a:p>
            <a:pPr marL="0" indent="0">
              <a:lnSpc>
                <a:spcPct val="110000"/>
              </a:lnSpc>
              <a:buNone/>
            </a:pPr>
            <a:endParaRPr lang="en-GB" sz="2400" b="1" dirty="0">
              <a:solidFill>
                <a:schemeClr val="accent1">
                  <a:lumMod val="75000"/>
                </a:schemeClr>
              </a:solidFill>
            </a:endParaRPr>
          </a:p>
          <a:p>
            <a:pPr marL="0" indent="0">
              <a:lnSpc>
                <a:spcPct val="110000"/>
              </a:lnSpc>
              <a:buNone/>
            </a:pPr>
            <a:r>
              <a:rPr lang="en-GB" sz="2400" b="1" dirty="0">
                <a:solidFill>
                  <a:schemeClr val="accent1">
                    <a:lumMod val="75000"/>
                  </a:schemeClr>
                </a:solidFill>
                <a:hlinkClick r:id="rId3"/>
              </a:rPr>
              <a:t>Soline.dumontier@caissedesdepots.fr</a:t>
            </a:r>
            <a:endParaRPr lang="en-GB" sz="2400" b="1" dirty="0">
              <a:solidFill>
                <a:schemeClr val="accent1">
                  <a:lumMod val="75000"/>
                </a:schemeClr>
              </a:solidFill>
            </a:endParaRPr>
          </a:p>
          <a:p>
            <a:pPr marL="0" indent="0">
              <a:lnSpc>
                <a:spcPct val="110000"/>
              </a:lnSpc>
              <a:buNone/>
            </a:pPr>
            <a:r>
              <a:rPr lang="en-GB" sz="2400" b="1" dirty="0">
                <a:solidFill>
                  <a:schemeClr val="accent1">
                    <a:lumMod val="75000"/>
                  </a:schemeClr>
                </a:solidFill>
                <a:hlinkClick r:id="rId4"/>
              </a:rPr>
              <a:t>Pierre.jouanno@bpifrance.fr</a:t>
            </a:r>
            <a:endParaRPr lang="en-GB" sz="2400" b="1" dirty="0">
              <a:solidFill>
                <a:schemeClr val="accent1">
                  <a:lumMod val="75000"/>
                </a:schemeClr>
              </a:solidFill>
            </a:endParaRPr>
          </a:p>
          <a:p>
            <a:pPr marL="0" indent="0">
              <a:lnSpc>
                <a:spcPct val="110000"/>
              </a:lnSpc>
              <a:buNone/>
            </a:pPr>
            <a:r>
              <a:rPr lang="en-GB" sz="2400" b="1" dirty="0">
                <a:solidFill>
                  <a:schemeClr val="accent1">
                    <a:lumMod val="75000"/>
                  </a:schemeClr>
                </a:solidFill>
                <a:hlinkClick r:id="rId5"/>
              </a:rPr>
              <a:t>Daniel.mierow@kfw.de</a:t>
            </a:r>
            <a:r>
              <a:rPr lang="en-GB" sz="2400" b="1" dirty="0">
                <a:solidFill>
                  <a:schemeClr val="accent1">
                    <a:lumMod val="75000"/>
                  </a:schemeClr>
                </a:solidFill>
              </a:rPr>
              <a:t> </a:t>
            </a:r>
            <a:endParaRPr lang="en-GB" sz="2400" dirty="0">
              <a:solidFill>
                <a:schemeClr val="accent1">
                  <a:lumMod val="75000"/>
                </a:schemeClr>
              </a:solidFill>
            </a:endParaRPr>
          </a:p>
        </p:txBody>
      </p:sp>
      <p:sp>
        <p:nvSpPr>
          <p:cNvPr id="4" name="Footer Placeholder 3"/>
          <p:cNvSpPr>
            <a:spLocks noGrp="1"/>
          </p:cNvSpPr>
          <p:nvPr>
            <p:ph type="ftr" sz="quarter" idx="11"/>
          </p:nvPr>
        </p:nvSpPr>
        <p:spPr>
          <a:xfrm>
            <a:off x="0" y="6237312"/>
            <a:ext cx="9144000" cy="484163"/>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t>
            </a:r>
            <a:r>
              <a:rPr kumimoji="0" lang="en-US" sz="1200" b="0" i="0" u="none" strike="noStrike" kern="1200" cap="none" spc="0" normalizeH="0" baseline="0" noProof="0" dirty="0" err="1">
                <a:ln>
                  <a:noFill/>
                </a:ln>
                <a:solidFill>
                  <a:prstClr val="black">
                    <a:tint val="75000"/>
                  </a:prstClr>
                </a:solidFill>
                <a:effectLst/>
                <a:uLnTx/>
                <a:uFillTx/>
                <a:latin typeface="Calibri"/>
                <a:ea typeface="+mn-ea"/>
                <a:cs typeface="+mn-cs"/>
              </a:rPr>
              <a:t>a.i.s.b.l</a:t>
            </a: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24647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87127"/>
            <a:ext cx="4752528" cy="922114"/>
          </a:xfrm>
        </p:spPr>
        <p:txBody>
          <a:bodyPr>
            <a:normAutofit/>
          </a:bodyPr>
          <a:lstStyle/>
          <a:p>
            <a:r>
              <a:rPr lang="en-GB" sz="2800" b="1" dirty="0">
                <a:solidFill>
                  <a:schemeClr val="accent1">
                    <a:lumMod val="75000"/>
                  </a:schemeClr>
                </a:solidFill>
              </a:rPr>
              <a:t>SUMMARY</a:t>
            </a:r>
          </a:p>
        </p:txBody>
      </p:sp>
      <p:sp>
        <p:nvSpPr>
          <p:cNvPr id="3" name="Content Placeholder 2"/>
          <p:cNvSpPr>
            <a:spLocks noGrp="1"/>
          </p:cNvSpPr>
          <p:nvPr>
            <p:ph idx="1"/>
          </p:nvPr>
        </p:nvSpPr>
        <p:spPr>
          <a:xfrm>
            <a:off x="457200" y="1700808"/>
            <a:ext cx="7211144" cy="3672408"/>
          </a:xfrm>
        </p:spPr>
        <p:txBody>
          <a:bodyPr>
            <a:normAutofit fontScale="92500" lnSpcReduction="10000"/>
          </a:bodyPr>
          <a:lstStyle/>
          <a:p>
            <a:pPr marL="457200" lvl="0" indent="-457200">
              <a:lnSpc>
                <a:spcPct val="150000"/>
              </a:lnSpc>
              <a:spcAft>
                <a:spcPts val="600"/>
              </a:spcAft>
              <a:buAutoNum type="arabicPeriod"/>
            </a:pPr>
            <a:r>
              <a:rPr lang="fr-FR" sz="2800" b="1" dirty="0">
                <a:solidFill>
                  <a:srgbClr val="4F81BD">
                    <a:lumMod val="75000"/>
                  </a:srgbClr>
                </a:solidFill>
              </a:rPr>
              <a:t>Background</a:t>
            </a:r>
          </a:p>
          <a:p>
            <a:pPr marL="457200" lvl="0" indent="-457200">
              <a:lnSpc>
                <a:spcPct val="150000"/>
              </a:lnSpc>
              <a:spcAft>
                <a:spcPts val="600"/>
              </a:spcAft>
              <a:buAutoNum type="arabicPeriod"/>
            </a:pPr>
            <a:r>
              <a:rPr lang="en-GB" sz="2800" b="1" dirty="0">
                <a:solidFill>
                  <a:schemeClr val="accent1">
                    <a:lumMod val="75000"/>
                  </a:schemeClr>
                </a:solidFill>
              </a:rPr>
              <a:t>The EC arguments and our answers</a:t>
            </a:r>
          </a:p>
          <a:p>
            <a:pPr marL="457200" lvl="0" indent="-457200">
              <a:lnSpc>
                <a:spcPct val="150000"/>
              </a:lnSpc>
              <a:spcAft>
                <a:spcPts val="600"/>
              </a:spcAft>
              <a:buAutoNum type="arabicPeriod"/>
            </a:pPr>
            <a:r>
              <a:rPr lang="en-GB" sz="2800" b="1" dirty="0">
                <a:solidFill>
                  <a:schemeClr val="accent1">
                    <a:lumMod val="75000"/>
                  </a:schemeClr>
                </a:solidFill>
              </a:rPr>
              <a:t>Other arguments for Implementing Partners </a:t>
            </a:r>
          </a:p>
          <a:p>
            <a:pPr lvl="0">
              <a:lnSpc>
                <a:spcPct val="150000"/>
              </a:lnSpc>
              <a:spcAft>
                <a:spcPts val="600"/>
              </a:spcAft>
              <a:buAutoNum type="arabicPeriod"/>
            </a:pPr>
            <a:r>
              <a:rPr lang="en-GB" sz="2800" b="1" dirty="0">
                <a:solidFill>
                  <a:schemeClr val="accent1">
                    <a:lumMod val="75000"/>
                  </a:schemeClr>
                </a:solidFill>
              </a:rPr>
              <a:t>Case studies from </a:t>
            </a:r>
            <a:r>
              <a:rPr lang="en-GB" sz="2800" b="1" dirty="0" err="1">
                <a:solidFill>
                  <a:schemeClr val="accent1">
                    <a:lumMod val="75000"/>
                  </a:schemeClr>
                </a:solidFill>
              </a:rPr>
              <a:t>KfW</a:t>
            </a:r>
            <a:r>
              <a:rPr lang="en-GB" sz="2800" b="1" dirty="0">
                <a:solidFill>
                  <a:schemeClr val="accent1">
                    <a:lumMod val="75000"/>
                  </a:schemeClr>
                </a:solidFill>
              </a:rPr>
              <a:t> and AFD</a:t>
            </a:r>
          </a:p>
          <a:p>
            <a:pPr lvl="0">
              <a:lnSpc>
                <a:spcPct val="150000"/>
              </a:lnSpc>
              <a:spcAft>
                <a:spcPts val="600"/>
              </a:spcAft>
              <a:buAutoNum type="arabicPeriod"/>
            </a:pPr>
            <a:r>
              <a:rPr lang="en-GB" sz="2800" b="1" dirty="0">
                <a:solidFill>
                  <a:schemeClr val="accent1">
                    <a:lumMod val="75000"/>
                  </a:schemeClr>
                </a:solidFill>
              </a:rPr>
              <a:t>Tour de table </a:t>
            </a:r>
            <a:endParaRPr lang="en-US" sz="2800" b="1" dirty="0">
              <a:solidFill>
                <a:srgbClr val="4F81BD">
                  <a:lumMod val="75000"/>
                </a:srgbClr>
              </a:solidFill>
            </a:endParaRPr>
          </a:p>
        </p:txBody>
      </p:sp>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978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36525"/>
            <a:ext cx="4587354" cy="1090885"/>
          </a:xfrm>
        </p:spPr>
        <p:txBody>
          <a:bodyPr>
            <a:normAutofit/>
          </a:bodyPr>
          <a:lstStyle/>
          <a:p>
            <a:pPr algn="l"/>
            <a:r>
              <a:rPr lang="en-GB" sz="2800" b="1" dirty="0">
                <a:solidFill>
                  <a:schemeClr val="accent1">
                    <a:lumMod val="75000"/>
                  </a:schemeClr>
                </a:solidFill>
              </a:rPr>
              <a:t>1. Background (1/2) </a:t>
            </a:r>
          </a:p>
        </p:txBody>
      </p:sp>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Content Placeholder 2">
            <a:extLst>
              <a:ext uri="{FF2B5EF4-FFF2-40B4-BE49-F238E27FC236}">
                <a16:creationId xmlns:a16="http://schemas.microsoft.com/office/drawing/2014/main" id="{55AB3450-AED9-4076-8153-CA0E73E6F44B}"/>
              </a:ext>
            </a:extLst>
          </p:cNvPr>
          <p:cNvSpPr txBox="1">
            <a:spLocks/>
          </p:cNvSpPr>
          <p:nvPr/>
        </p:nvSpPr>
        <p:spPr>
          <a:xfrm>
            <a:off x="213122" y="1527294"/>
            <a:ext cx="8717756" cy="10908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spcAft>
                <a:spcPts val="600"/>
              </a:spcAft>
              <a:buFont typeface="+mj-lt"/>
              <a:buAutoNum type="arabicPeriod"/>
            </a:pPr>
            <a:r>
              <a:rPr lang="en-US" sz="1600" b="1" dirty="0">
                <a:solidFill>
                  <a:srgbClr val="4F81BD">
                    <a:lumMod val="75000"/>
                  </a:srgbClr>
                </a:solidFill>
              </a:rPr>
              <a:t>The EC plans to require a reporting under IPSAS, at least for the</a:t>
            </a:r>
            <a:r>
              <a:rPr lang="en-GB" sz="1600" b="1" dirty="0">
                <a:solidFill>
                  <a:srgbClr val="4F81BD">
                    <a:lumMod val="75000"/>
                  </a:srgbClr>
                </a:solidFill>
              </a:rPr>
              <a:t> “</a:t>
            </a:r>
            <a:r>
              <a:rPr lang="en-GB" sz="1600" b="1" dirty="0" err="1">
                <a:solidFill>
                  <a:srgbClr val="4F81BD">
                    <a:lumMod val="75000"/>
                  </a:srgbClr>
                </a:solidFill>
              </a:rPr>
              <a:t>InvestEU</a:t>
            </a:r>
            <a:r>
              <a:rPr lang="en-GB" sz="1600" b="1" dirty="0">
                <a:solidFill>
                  <a:srgbClr val="4F81BD">
                    <a:lumMod val="75000"/>
                  </a:srgbClr>
                </a:solidFill>
              </a:rPr>
              <a:t> guarantee liability”</a:t>
            </a:r>
            <a:endParaRPr lang="en-US" sz="1600" b="1" dirty="0">
              <a:solidFill>
                <a:srgbClr val="4F81BD">
                  <a:lumMod val="75000"/>
                </a:srgbClr>
              </a:solidFill>
            </a:endParaRPr>
          </a:p>
          <a:p>
            <a:pPr>
              <a:lnSpc>
                <a:spcPct val="150000"/>
              </a:lnSpc>
              <a:spcAft>
                <a:spcPts val="600"/>
              </a:spcAft>
              <a:buFont typeface="+mj-lt"/>
              <a:buAutoNum type="arabicPeriod"/>
            </a:pPr>
            <a:r>
              <a:rPr lang="en-US" sz="1600" b="1" dirty="0">
                <a:solidFill>
                  <a:srgbClr val="4F81BD">
                    <a:lumMod val="75000"/>
                  </a:srgbClr>
                </a:solidFill>
              </a:rPr>
              <a:t>Legal background :</a:t>
            </a:r>
          </a:p>
        </p:txBody>
      </p:sp>
      <p:sp>
        <p:nvSpPr>
          <p:cNvPr id="10" name="Rectangle : coins arrondis 9">
            <a:extLst>
              <a:ext uri="{FF2B5EF4-FFF2-40B4-BE49-F238E27FC236}">
                <a16:creationId xmlns:a16="http://schemas.microsoft.com/office/drawing/2014/main" id="{D398868B-7C19-4BC2-85A7-074ACB366CEE}"/>
              </a:ext>
            </a:extLst>
          </p:cNvPr>
          <p:cNvSpPr/>
          <p:nvPr/>
        </p:nvSpPr>
        <p:spPr>
          <a:xfrm>
            <a:off x="420438" y="2771230"/>
            <a:ext cx="4001740" cy="3359398"/>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500" b="1" dirty="0">
                <a:solidFill>
                  <a:srgbClr val="FFC000"/>
                </a:solidFill>
              </a:rPr>
              <a:t>Financial </a:t>
            </a:r>
            <a:r>
              <a:rPr lang="fr-FR" sz="1500" b="1" dirty="0" err="1">
                <a:solidFill>
                  <a:srgbClr val="FFC000"/>
                </a:solidFill>
              </a:rPr>
              <a:t>Regulation</a:t>
            </a:r>
            <a:r>
              <a:rPr lang="fr-FR" sz="1500" b="1" dirty="0">
                <a:solidFill>
                  <a:srgbClr val="FFC000"/>
                </a:solidFill>
              </a:rPr>
              <a:t> </a:t>
            </a:r>
          </a:p>
          <a:p>
            <a:pPr algn="ctr"/>
            <a:r>
              <a:rPr lang="fr-FR" sz="1500" b="1" dirty="0">
                <a:solidFill>
                  <a:srgbClr val="FFC000"/>
                </a:solidFill>
              </a:rPr>
              <a:t>(EU </a:t>
            </a:r>
            <a:r>
              <a:rPr lang="fr-FR" sz="1500" b="1" dirty="0" err="1">
                <a:solidFill>
                  <a:srgbClr val="FFC000"/>
                </a:solidFill>
              </a:rPr>
              <a:t>Regulation</a:t>
            </a:r>
            <a:r>
              <a:rPr lang="fr-FR" sz="1500" b="1" dirty="0">
                <a:solidFill>
                  <a:srgbClr val="FFC000"/>
                </a:solidFill>
              </a:rPr>
              <a:t> 2018/1046)</a:t>
            </a:r>
          </a:p>
          <a:p>
            <a:pPr algn="ctr"/>
            <a:endParaRPr lang="fr-FR" sz="1500" dirty="0">
              <a:solidFill>
                <a:srgbClr val="4F81BD">
                  <a:lumMod val="75000"/>
                </a:srgbClr>
              </a:solidFill>
            </a:endParaRPr>
          </a:p>
          <a:p>
            <a:pPr algn="just"/>
            <a:r>
              <a:rPr lang="en-GB" sz="1500" dirty="0">
                <a:solidFill>
                  <a:srgbClr val="4F81BD">
                    <a:lumMod val="75000"/>
                  </a:srgbClr>
                </a:solidFill>
              </a:rPr>
              <a:t>Accounting rules of the EC should comply with “international accounting standards for public sector” (</a:t>
            </a:r>
            <a:r>
              <a:rPr lang="en-GB" sz="1500" u="sng" dirty="0">
                <a:solidFill>
                  <a:srgbClr val="4F81BD">
                    <a:lumMod val="75000"/>
                  </a:srgbClr>
                </a:solidFill>
              </a:rPr>
              <a:t>Art. 80</a:t>
            </a:r>
            <a:r>
              <a:rPr lang="en-GB" sz="1500" dirty="0">
                <a:solidFill>
                  <a:srgbClr val="4F81BD">
                    <a:lumMod val="75000"/>
                  </a:srgbClr>
                </a:solidFill>
              </a:rPr>
              <a:t>)</a:t>
            </a:r>
          </a:p>
          <a:p>
            <a:pPr algn="just"/>
            <a:endParaRPr lang="fr-FR" sz="1500" dirty="0">
              <a:solidFill>
                <a:srgbClr val="4F81BD">
                  <a:lumMod val="75000"/>
                </a:srgbClr>
              </a:solidFill>
            </a:endParaRPr>
          </a:p>
          <a:p>
            <a:pPr algn="just"/>
            <a:r>
              <a:rPr lang="en-GB" sz="1500" dirty="0">
                <a:solidFill>
                  <a:srgbClr val="4F81BD">
                    <a:lumMod val="75000"/>
                  </a:srgbClr>
                </a:solidFill>
              </a:rPr>
              <a:t>“For financial instruments and budgetary guarantees implemented under indirect management, unaudited financial statements [shall be] prepared in compliance (…) with the accounting rules referred to in Article 80 and with IPSAS” (</a:t>
            </a:r>
            <a:r>
              <a:rPr lang="en-GB" sz="1500" u="sng" dirty="0">
                <a:solidFill>
                  <a:srgbClr val="4F81BD">
                    <a:lumMod val="75000"/>
                  </a:srgbClr>
                </a:solidFill>
              </a:rPr>
              <a:t>Art. 209</a:t>
            </a:r>
            <a:r>
              <a:rPr lang="en-GB" sz="1500" dirty="0">
                <a:solidFill>
                  <a:srgbClr val="4F81BD">
                    <a:lumMod val="75000"/>
                  </a:srgbClr>
                </a:solidFill>
              </a:rPr>
              <a:t>)</a:t>
            </a:r>
          </a:p>
        </p:txBody>
      </p:sp>
      <p:sp>
        <p:nvSpPr>
          <p:cNvPr id="12" name="Rectangle : coins arrondis 11">
            <a:extLst>
              <a:ext uri="{FF2B5EF4-FFF2-40B4-BE49-F238E27FC236}">
                <a16:creationId xmlns:a16="http://schemas.microsoft.com/office/drawing/2014/main" id="{63D794D3-94B1-4E03-A061-99D945FE94BD}"/>
              </a:ext>
            </a:extLst>
          </p:cNvPr>
          <p:cNvSpPr/>
          <p:nvPr/>
        </p:nvSpPr>
        <p:spPr>
          <a:xfrm>
            <a:off x="4710212" y="2771230"/>
            <a:ext cx="4001740" cy="3359398"/>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4300" indent="0" algn="ctr">
              <a:lnSpc>
                <a:spcPct val="150000"/>
              </a:lnSpc>
              <a:spcAft>
                <a:spcPts val="600"/>
              </a:spcAft>
              <a:buNone/>
            </a:pPr>
            <a:r>
              <a:rPr lang="fr-FR" sz="1500" b="1" dirty="0" err="1">
                <a:solidFill>
                  <a:srgbClr val="FFC000"/>
                </a:solidFill>
              </a:rPr>
              <a:t>Terms</a:t>
            </a:r>
            <a:r>
              <a:rPr lang="fr-FR" sz="1500" b="1" dirty="0">
                <a:solidFill>
                  <a:srgbClr val="FFC000"/>
                </a:solidFill>
              </a:rPr>
              <a:t> of Reference (</a:t>
            </a:r>
            <a:r>
              <a:rPr lang="fr-FR" sz="1500" b="1" dirty="0" err="1">
                <a:solidFill>
                  <a:srgbClr val="FFC000"/>
                </a:solidFill>
              </a:rPr>
              <a:t>Pillar</a:t>
            </a:r>
            <a:r>
              <a:rPr lang="fr-FR" sz="1500" b="1" dirty="0">
                <a:solidFill>
                  <a:srgbClr val="FFC000"/>
                </a:solidFill>
              </a:rPr>
              <a:t> </a:t>
            </a:r>
            <a:r>
              <a:rPr lang="fr-FR" sz="1500" b="1" dirty="0" err="1">
                <a:solidFill>
                  <a:srgbClr val="FFC000"/>
                </a:solidFill>
              </a:rPr>
              <a:t>Assessment</a:t>
            </a:r>
            <a:r>
              <a:rPr lang="fr-FR" sz="1500" b="1" dirty="0">
                <a:solidFill>
                  <a:srgbClr val="FFC000"/>
                </a:solidFill>
              </a:rPr>
              <a:t>) </a:t>
            </a:r>
          </a:p>
          <a:p>
            <a:pPr marL="114300" indent="0">
              <a:lnSpc>
                <a:spcPct val="150000"/>
              </a:lnSpc>
              <a:spcAft>
                <a:spcPts val="600"/>
              </a:spcAft>
              <a:buNone/>
            </a:pPr>
            <a:r>
              <a:rPr lang="fr-FR" sz="1500" dirty="0">
                <a:solidFill>
                  <a:srgbClr val="4F81BD">
                    <a:lumMod val="75000"/>
                  </a:srgbClr>
                </a:solidFill>
              </a:rPr>
              <a:t>Financial </a:t>
            </a:r>
            <a:r>
              <a:rPr lang="fr-FR" sz="1500" dirty="0" err="1">
                <a:solidFill>
                  <a:srgbClr val="4F81BD">
                    <a:lumMod val="75000"/>
                  </a:srgbClr>
                </a:solidFill>
              </a:rPr>
              <a:t>statements</a:t>
            </a:r>
            <a:r>
              <a:rPr lang="fr-FR" sz="1500" dirty="0">
                <a:solidFill>
                  <a:srgbClr val="4F81BD">
                    <a:lumMod val="75000"/>
                  </a:srgbClr>
                </a:solidFill>
              </a:rPr>
              <a:t> have to </a:t>
            </a:r>
            <a:r>
              <a:rPr lang="fr-FR" sz="1500" dirty="0" err="1">
                <a:solidFill>
                  <a:srgbClr val="4F81BD">
                    <a:lumMod val="75000"/>
                  </a:srgbClr>
                </a:solidFill>
              </a:rPr>
              <a:t>be</a:t>
            </a:r>
            <a:r>
              <a:rPr lang="fr-FR" sz="1500" dirty="0">
                <a:solidFill>
                  <a:srgbClr val="4F81BD">
                    <a:lumMod val="75000"/>
                  </a:srgbClr>
                </a:solidFill>
              </a:rPr>
              <a:t> </a:t>
            </a:r>
            <a:r>
              <a:rPr lang="fr-FR" sz="1500" dirty="0" err="1">
                <a:solidFill>
                  <a:srgbClr val="4F81BD">
                    <a:lumMod val="75000"/>
                  </a:srgbClr>
                </a:solidFill>
              </a:rPr>
              <a:t>produced</a:t>
            </a:r>
            <a:r>
              <a:rPr lang="fr-FR" sz="1500" dirty="0">
                <a:solidFill>
                  <a:srgbClr val="4F81BD">
                    <a:lumMod val="75000"/>
                  </a:srgbClr>
                </a:solidFill>
              </a:rPr>
              <a:t> in accordance </a:t>
            </a:r>
            <a:r>
              <a:rPr lang="fr-FR" sz="1500" dirty="0" err="1">
                <a:solidFill>
                  <a:srgbClr val="4F81BD">
                    <a:lumMod val="75000"/>
                  </a:srgbClr>
                </a:solidFill>
              </a:rPr>
              <a:t>with</a:t>
            </a:r>
            <a:r>
              <a:rPr lang="fr-FR" sz="1500" dirty="0">
                <a:solidFill>
                  <a:srgbClr val="4F81BD">
                    <a:lumMod val="75000"/>
                  </a:srgbClr>
                </a:solidFill>
              </a:rPr>
              <a:t> Article 209(4) of the Financial </a:t>
            </a:r>
            <a:r>
              <a:rPr lang="fr-FR" sz="1500" dirty="0" err="1">
                <a:solidFill>
                  <a:srgbClr val="4F81BD">
                    <a:lumMod val="75000"/>
                  </a:srgbClr>
                </a:solidFill>
              </a:rPr>
              <a:t>Regulation</a:t>
            </a:r>
            <a:r>
              <a:rPr lang="fr-FR" sz="1500" dirty="0">
                <a:solidFill>
                  <a:srgbClr val="4F81BD">
                    <a:lumMod val="75000"/>
                  </a:srgbClr>
                </a:solidFill>
              </a:rPr>
              <a:t>  </a:t>
            </a:r>
          </a:p>
          <a:p>
            <a:pPr marL="114300" indent="0">
              <a:lnSpc>
                <a:spcPct val="150000"/>
              </a:lnSpc>
              <a:spcAft>
                <a:spcPts val="600"/>
              </a:spcAft>
              <a:buNone/>
            </a:pPr>
            <a:r>
              <a:rPr lang="fr-FR" sz="1500" dirty="0">
                <a:solidFill>
                  <a:srgbClr val="4F81BD">
                    <a:lumMod val="75000"/>
                  </a:srgbClr>
                </a:solidFill>
              </a:rPr>
              <a:t>(</a:t>
            </a:r>
            <a:r>
              <a:rPr lang="fr-FR" sz="1500" dirty="0" err="1">
                <a:solidFill>
                  <a:srgbClr val="4F81BD">
                    <a:lumMod val="75000"/>
                  </a:srgbClr>
                </a:solidFill>
              </a:rPr>
              <a:t>footnote</a:t>
            </a:r>
            <a:r>
              <a:rPr lang="fr-FR" sz="1500" dirty="0">
                <a:solidFill>
                  <a:srgbClr val="4F81BD">
                    <a:lumMod val="75000"/>
                  </a:srgbClr>
                </a:solidFill>
              </a:rPr>
              <a:t> on </a:t>
            </a:r>
            <a:r>
              <a:rPr lang="fr-FR" sz="1500" u="sng" dirty="0" err="1">
                <a:solidFill>
                  <a:srgbClr val="4F81BD">
                    <a:lumMod val="75000"/>
                  </a:srgbClr>
                </a:solidFill>
              </a:rPr>
              <a:t>pillar</a:t>
            </a:r>
            <a:r>
              <a:rPr lang="fr-FR" sz="1500" u="sng" dirty="0">
                <a:solidFill>
                  <a:srgbClr val="4F81BD">
                    <a:lumMod val="75000"/>
                  </a:srgbClr>
                </a:solidFill>
              </a:rPr>
              <a:t> 2, section 3, key </a:t>
            </a:r>
            <a:r>
              <a:rPr lang="fr-FR" sz="1500" u="sng" dirty="0" err="1">
                <a:solidFill>
                  <a:srgbClr val="4F81BD">
                    <a:lumMod val="75000"/>
                  </a:srgbClr>
                </a:solidFill>
              </a:rPr>
              <a:t>level</a:t>
            </a:r>
            <a:r>
              <a:rPr lang="fr-FR" sz="1500" u="sng" dirty="0">
                <a:solidFill>
                  <a:srgbClr val="4F81BD">
                    <a:lumMod val="75000"/>
                  </a:srgbClr>
                </a:solidFill>
              </a:rPr>
              <a:t> 2 question</a:t>
            </a:r>
            <a:r>
              <a:rPr lang="fr-FR" sz="1500" dirty="0">
                <a:solidFill>
                  <a:srgbClr val="4F81BD">
                    <a:lumMod val="75000"/>
                  </a:srgbClr>
                </a:solidFill>
              </a:rPr>
              <a:t>)</a:t>
            </a:r>
          </a:p>
          <a:p>
            <a:pPr marL="114300" indent="0">
              <a:lnSpc>
                <a:spcPct val="150000"/>
              </a:lnSpc>
              <a:spcAft>
                <a:spcPts val="600"/>
              </a:spcAft>
              <a:buNone/>
            </a:pPr>
            <a:endParaRPr lang="fr-FR" sz="1500" dirty="0">
              <a:solidFill>
                <a:srgbClr val="4F81BD">
                  <a:lumMod val="75000"/>
                </a:srgbClr>
              </a:solidFill>
            </a:endParaRPr>
          </a:p>
          <a:p>
            <a:pPr marL="114300" indent="0">
              <a:lnSpc>
                <a:spcPct val="150000"/>
              </a:lnSpc>
              <a:spcAft>
                <a:spcPts val="600"/>
              </a:spcAft>
              <a:buNone/>
            </a:pPr>
            <a:endParaRPr lang="fr-FR" sz="1500" dirty="0">
              <a:solidFill>
                <a:srgbClr val="4F81BD">
                  <a:lumMod val="75000"/>
                </a:srgbClr>
              </a:solidFill>
            </a:endParaRPr>
          </a:p>
          <a:p>
            <a:pPr marL="114300" indent="0">
              <a:lnSpc>
                <a:spcPct val="150000"/>
              </a:lnSpc>
              <a:spcAft>
                <a:spcPts val="600"/>
              </a:spcAft>
              <a:buNone/>
            </a:pPr>
            <a:endParaRPr lang="fr-FR" sz="1500" dirty="0">
              <a:solidFill>
                <a:srgbClr val="4F81BD">
                  <a:lumMod val="75000"/>
                </a:srgbClr>
              </a:solidFill>
            </a:endParaRPr>
          </a:p>
          <a:p>
            <a:pPr marL="114300" indent="0">
              <a:lnSpc>
                <a:spcPct val="150000"/>
              </a:lnSpc>
              <a:spcAft>
                <a:spcPts val="600"/>
              </a:spcAft>
              <a:buNone/>
            </a:pPr>
            <a:endParaRPr lang="fr-FR" sz="1500" dirty="0">
              <a:solidFill>
                <a:srgbClr val="4F81BD">
                  <a:lumMod val="75000"/>
                </a:srgbClr>
              </a:solidFill>
            </a:endParaRPr>
          </a:p>
        </p:txBody>
      </p:sp>
    </p:spTree>
    <p:extLst>
      <p:ext uri="{BB962C8B-B14F-4D97-AF65-F5344CB8AC3E}">
        <p14:creationId xmlns:p14="http://schemas.microsoft.com/office/powerpoint/2010/main" val="176645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Content Placeholder 2">
            <a:extLst>
              <a:ext uri="{FF2B5EF4-FFF2-40B4-BE49-F238E27FC236}">
                <a16:creationId xmlns:a16="http://schemas.microsoft.com/office/drawing/2014/main" id="{55AB3450-AED9-4076-8153-CA0E73E6F44B}"/>
              </a:ext>
            </a:extLst>
          </p:cNvPr>
          <p:cNvSpPr txBox="1">
            <a:spLocks/>
          </p:cNvSpPr>
          <p:nvPr/>
        </p:nvSpPr>
        <p:spPr>
          <a:xfrm>
            <a:off x="182625" y="1314232"/>
            <a:ext cx="8778750" cy="48965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spcAft>
                <a:spcPts val="600"/>
              </a:spcAft>
              <a:buFont typeface="+mj-lt"/>
              <a:buAutoNum type="arabicPeriod" startAt="3"/>
            </a:pPr>
            <a:endParaRPr lang="en-GB" sz="1400" b="1" dirty="0">
              <a:solidFill>
                <a:srgbClr val="4F81BD">
                  <a:lumMod val="75000"/>
                </a:srgbClr>
              </a:solidFill>
            </a:endParaRPr>
          </a:p>
          <a:p>
            <a:pPr algn="just">
              <a:lnSpc>
                <a:spcPct val="150000"/>
              </a:lnSpc>
              <a:spcAft>
                <a:spcPts val="600"/>
              </a:spcAft>
              <a:buFont typeface="+mj-lt"/>
              <a:buAutoNum type="arabicPeriod" startAt="3"/>
            </a:pPr>
            <a:r>
              <a:rPr lang="en-GB" sz="1400" b="1" dirty="0">
                <a:solidFill>
                  <a:srgbClr val="4F81BD">
                    <a:lumMod val="75000"/>
                  </a:srgbClr>
                </a:solidFill>
              </a:rPr>
              <a:t>Standard that would be applicable for financial instruments: IPSAS 41</a:t>
            </a:r>
            <a:r>
              <a:rPr lang="en-GB" sz="1400" dirty="0">
                <a:solidFill>
                  <a:srgbClr val="4F81BD">
                    <a:lumMod val="75000"/>
                  </a:srgbClr>
                </a:solidFill>
              </a:rPr>
              <a:t>, which would (according to the EC) be based on/close to IFRS 9 and will replace IPSAS 29 as of 1</a:t>
            </a:r>
            <a:r>
              <a:rPr lang="en-GB" sz="1400" baseline="30000" dirty="0">
                <a:solidFill>
                  <a:srgbClr val="4F81BD">
                    <a:lumMod val="75000"/>
                  </a:srgbClr>
                </a:solidFill>
              </a:rPr>
              <a:t>st</a:t>
            </a:r>
            <a:r>
              <a:rPr lang="en-GB" sz="1400" dirty="0">
                <a:solidFill>
                  <a:srgbClr val="4F81BD">
                    <a:lumMod val="75000"/>
                  </a:srgbClr>
                </a:solidFill>
              </a:rPr>
              <a:t> January 2022. </a:t>
            </a:r>
          </a:p>
          <a:p>
            <a:pPr algn="just">
              <a:lnSpc>
                <a:spcPct val="150000"/>
              </a:lnSpc>
              <a:spcAft>
                <a:spcPts val="600"/>
              </a:spcAft>
              <a:buFont typeface="+mj-lt"/>
              <a:buAutoNum type="arabicPeriod" startAt="3"/>
            </a:pPr>
            <a:endParaRPr lang="fr-FR" sz="1400" dirty="0">
              <a:solidFill>
                <a:srgbClr val="4F81BD">
                  <a:lumMod val="75000"/>
                </a:srgbClr>
              </a:solidFill>
            </a:endParaRPr>
          </a:p>
          <a:p>
            <a:pPr algn="just">
              <a:lnSpc>
                <a:spcPct val="150000"/>
              </a:lnSpc>
              <a:spcAft>
                <a:spcPts val="600"/>
              </a:spcAft>
              <a:buFont typeface="+mj-lt"/>
              <a:buAutoNum type="arabicPeriod" startAt="3"/>
            </a:pPr>
            <a:r>
              <a:rPr lang="en-GB" sz="1400" b="1" dirty="0">
                <a:solidFill>
                  <a:srgbClr val="4F81BD">
                    <a:lumMod val="75000"/>
                  </a:srgbClr>
                </a:solidFill>
              </a:rPr>
              <a:t>Main differences between IFRS and IPSAS :</a:t>
            </a:r>
          </a:p>
          <a:p>
            <a:pPr lvl="2" algn="just">
              <a:lnSpc>
                <a:spcPct val="150000"/>
              </a:lnSpc>
              <a:spcAft>
                <a:spcPts val="600"/>
              </a:spcAft>
              <a:buFont typeface="Courier New" panose="02070309020205020404" pitchFamily="49" charset="0"/>
              <a:buChar char="o"/>
            </a:pPr>
            <a:r>
              <a:rPr lang="en-GB" sz="1400" b="1" dirty="0">
                <a:solidFill>
                  <a:srgbClr val="4F81BD">
                    <a:lumMod val="75000"/>
                  </a:srgbClr>
                </a:solidFill>
              </a:rPr>
              <a:t>Higher requirements under IPSAS 41 for the monitoring of the various financial instruments</a:t>
            </a:r>
            <a:r>
              <a:rPr lang="en-GB" sz="1400" dirty="0">
                <a:solidFill>
                  <a:srgbClr val="4F81BD">
                    <a:lumMod val="75000"/>
                  </a:srgbClr>
                </a:solidFill>
              </a:rPr>
              <a:t>: IPSAS provides additional "guidance" for promotional loans / guarantees / equity operations</a:t>
            </a:r>
          </a:p>
          <a:p>
            <a:pPr lvl="2" algn="just">
              <a:lnSpc>
                <a:spcPct val="150000"/>
              </a:lnSpc>
              <a:spcAft>
                <a:spcPts val="600"/>
              </a:spcAft>
              <a:buFont typeface="Courier New" panose="02070309020205020404" pitchFamily="49" charset="0"/>
              <a:buChar char="o"/>
            </a:pPr>
            <a:r>
              <a:rPr lang="en-GB" sz="1400" b="1" dirty="0">
                <a:solidFill>
                  <a:srgbClr val="4F81BD">
                    <a:lumMod val="75000"/>
                  </a:srgbClr>
                </a:solidFill>
              </a:rPr>
              <a:t>Discrepancies in terminology: </a:t>
            </a:r>
            <a:r>
              <a:rPr lang="en-GB" sz="1400" dirty="0">
                <a:solidFill>
                  <a:srgbClr val="4F81BD">
                    <a:lumMod val="75000"/>
                  </a:srgbClr>
                </a:solidFill>
              </a:rPr>
              <a:t>new concept of certified financial performance statements. </a:t>
            </a:r>
          </a:p>
          <a:p>
            <a:pPr lvl="2" algn="just">
              <a:lnSpc>
                <a:spcPct val="150000"/>
              </a:lnSpc>
              <a:spcAft>
                <a:spcPts val="600"/>
              </a:spcAft>
              <a:buFont typeface="Courier New" panose="02070309020205020404" pitchFamily="49" charset="0"/>
              <a:buChar char="o"/>
            </a:pPr>
            <a:r>
              <a:rPr lang="en-GB" sz="1400" b="1" dirty="0">
                <a:solidFill>
                  <a:srgbClr val="4F81BD">
                    <a:lumMod val="75000"/>
                  </a:srgbClr>
                </a:solidFill>
              </a:rPr>
              <a:t>End of the distinction between the terms "revenue" and "income”. </a:t>
            </a:r>
            <a:endParaRPr lang="en-GB" sz="1400" dirty="0">
              <a:solidFill>
                <a:srgbClr val="4F81BD">
                  <a:lumMod val="75000"/>
                </a:srgbClr>
              </a:solidFill>
            </a:endParaRPr>
          </a:p>
        </p:txBody>
      </p:sp>
      <p:sp>
        <p:nvSpPr>
          <p:cNvPr id="14" name="Title 1">
            <a:extLst>
              <a:ext uri="{FF2B5EF4-FFF2-40B4-BE49-F238E27FC236}">
                <a16:creationId xmlns:a16="http://schemas.microsoft.com/office/drawing/2014/main" id="{A4485E39-8D39-4A30-8770-5353E68631DE}"/>
              </a:ext>
            </a:extLst>
          </p:cNvPr>
          <p:cNvSpPr txBox="1">
            <a:spLocks/>
          </p:cNvSpPr>
          <p:nvPr/>
        </p:nvSpPr>
        <p:spPr>
          <a:xfrm>
            <a:off x="1907704" y="136525"/>
            <a:ext cx="4587354" cy="109088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2A274F"/>
                </a:solidFill>
                <a:latin typeface="+mj-lt"/>
                <a:ea typeface="+mj-ea"/>
                <a:cs typeface="+mj-cs"/>
              </a:defRPr>
            </a:lvl1pPr>
          </a:lstStyle>
          <a:p>
            <a:pPr algn="l"/>
            <a:r>
              <a:rPr lang="en-GB" sz="2800" b="1" dirty="0">
                <a:solidFill>
                  <a:schemeClr val="accent1">
                    <a:lumMod val="75000"/>
                  </a:schemeClr>
                </a:solidFill>
              </a:rPr>
              <a:t>1. Background (2/2) </a:t>
            </a:r>
          </a:p>
        </p:txBody>
      </p:sp>
    </p:spTree>
    <p:extLst>
      <p:ext uri="{BB962C8B-B14F-4D97-AF65-F5344CB8AC3E}">
        <p14:creationId xmlns:p14="http://schemas.microsoft.com/office/powerpoint/2010/main" val="3399300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36525"/>
            <a:ext cx="7128792" cy="1090885"/>
          </a:xfrm>
        </p:spPr>
        <p:txBody>
          <a:bodyPr>
            <a:normAutofit/>
          </a:bodyPr>
          <a:lstStyle/>
          <a:p>
            <a:pPr algn="l"/>
            <a:r>
              <a:rPr lang="en-GB" sz="2800" b="1" dirty="0">
                <a:solidFill>
                  <a:schemeClr val="accent1">
                    <a:lumMod val="75000"/>
                  </a:schemeClr>
                </a:solidFill>
              </a:rPr>
              <a:t>2. The EC arguments and our answers (1/3)</a:t>
            </a:r>
          </a:p>
        </p:txBody>
      </p:sp>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au 2">
            <a:extLst>
              <a:ext uri="{FF2B5EF4-FFF2-40B4-BE49-F238E27FC236}">
                <a16:creationId xmlns:a16="http://schemas.microsoft.com/office/drawing/2014/main" id="{FC3E92D4-7723-4631-A60D-8B5EE3964858}"/>
              </a:ext>
            </a:extLst>
          </p:cNvPr>
          <p:cNvGraphicFramePr>
            <a:graphicFrameLocks noGrp="1"/>
          </p:cNvGraphicFramePr>
          <p:nvPr>
            <p:extLst>
              <p:ext uri="{D42A27DB-BD31-4B8C-83A1-F6EECF244321}">
                <p14:modId xmlns:p14="http://schemas.microsoft.com/office/powerpoint/2010/main" val="1283592226"/>
              </p:ext>
            </p:extLst>
          </p:nvPr>
        </p:nvGraphicFramePr>
        <p:xfrm>
          <a:off x="498376" y="1397000"/>
          <a:ext cx="8147248" cy="167196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1740241575"/>
                    </a:ext>
                  </a:extLst>
                </a:gridCol>
                <a:gridCol w="6563072">
                  <a:extLst>
                    <a:ext uri="{9D8B030D-6E8A-4147-A177-3AD203B41FA5}">
                      <a16:colId xmlns:a16="http://schemas.microsoft.com/office/drawing/2014/main" val="2711026634"/>
                    </a:ext>
                  </a:extLst>
                </a:gridCol>
              </a:tblGrid>
              <a:tr h="835980">
                <a:tc>
                  <a:txBody>
                    <a:bodyPr/>
                    <a:lstStyle/>
                    <a:p>
                      <a:r>
                        <a:rPr lang="fr-FR" sz="1500" dirty="0"/>
                        <a:t>EC argument</a:t>
                      </a:r>
                      <a:endParaRPr lang="en-GB" sz="1500" dirty="0"/>
                    </a:p>
                  </a:txBody>
                  <a:tcPr>
                    <a:solidFill>
                      <a:schemeClr val="bg1">
                        <a:lumMod val="50000"/>
                      </a:schemeClr>
                    </a:solidFill>
                  </a:tcPr>
                </a:tc>
                <a:tc>
                  <a:txBody>
                    <a:bodyPr/>
                    <a:lstStyle/>
                    <a:p>
                      <a:r>
                        <a:rPr lang="en-GB" sz="1500" dirty="0"/>
                        <a:t>The IPSAS reporting a requirement from EU law, not from EC operational services. </a:t>
                      </a:r>
                    </a:p>
                  </a:txBody>
                  <a:tcPr/>
                </a:tc>
                <a:extLst>
                  <a:ext uri="{0D108BD9-81ED-4DB2-BD59-A6C34878D82A}">
                    <a16:rowId xmlns:a16="http://schemas.microsoft.com/office/drawing/2014/main" val="3603888678"/>
                  </a:ext>
                </a:extLst>
              </a:tr>
              <a:tr h="835980">
                <a:tc>
                  <a:txBody>
                    <a:bodyPr/>
                    <a:lstStyle/>
                    <a:p>
                      <a:endParaRPr lang="fr-FR" sz="1500" dirty="0"/>
                    </a:p>
                    <a:p>
                      <a:r>
                        <a:rPr lang="fr-FR" sz="1500" dirty="0"/>
                        <a:t>Our </a:t>
                      </a:r>
                      <a:r>
                        <a:rPr lang="fr-FR" sz="1500" dirty="0" err="1"/>
                        <a:t>answer</a:t>
                      </a:r>
                      <a:endParaRPr lang="en-GB" sz="1500" dirty="0"/>
                    </a:p>
                  </a:txBody>
                  <a:tcPr>
                    <a:solidFill>
                      <a:schemeClr val="bg1">
                        <a:lumMod val="85000"/>
                      </a:schemeClr>
                    </a:solidFill>
                  </a:tcPr>
                </a:tc>
                <a:tc>
                  <a:txBody>
                    <a:bodyPr/>
                    <a:lstStyle/>
                    <a:p>
                      <a:pPr marL="285750" indent="-285750">
                        <a:buFont typeface="Arial" panose="020B0604020202020204" pitchFamily="34" charset="0"/>
                        <a:buChar char="•"/>
                      </a:pPr>
                      <a:r>
                        <a:rPr lang="en-GB" sz="1500" dirty="0"/>
                        <a:t>The EC is a co-legislator.</a:t>
                      </a:r>
                    </a:p>
                    <a:p>
                      <a:pPr marL="285750" indent="-285750">
                        <a:buFont typeface="Arial" panose="020B0604020202020204" pitchFamily="34" charset="0"/>
                        <a:buChar char="•"/>
                      </a:pPr>
                      <a:r>
                        <a:rPr lang="en-GB" sz="1500" dirty="0"/>
                        <a:t>The IFRS system is endorsed by the EU. </a:t>
                      </a:r>
                    </a:p>
                  </a:txBody>
                  <a:tcPr/>
                </a:tc>
                <a:extLst>
                  <a:ext uri="{0D108BD9-81ED-4DB2-BD59-A6C34878D82A}">
                    <a16:rowId xmlns:a16="http://schemas.microsoft.com/office/drawing/2014/main" val="688612983"/>
                  </a:ext>
                </a:extLst>
              </a:tr>
            </a:tbl>
          </a:graphicData>
        </a:graphic>
      </p:graphicFrame>
      <p:sp>
        <p:nvSpPr>
          <p:cNvPr id="7" name="Ellipse 6">
            <a:extLst>
              <a:ext uri="{FF2B5EF4-FFF2-40B4-BE49-F238E27FC236}">
                <a16:creationId xmlns:a16="http://schemas.microsoft.com/office/drawing/2014/main" id="{1EBFA0B7-7017-47F0-8262-0AD389ABB74F}"/>
              </a:ext>
            </a:extLst>
          </p:cNvPr>
          <p:cNvSpPr/>
          <p:nvPr/>
        </p:nvSpPr>
        <p:spPr>
          <a:xfrm>
            <a:off x="282352" y="2056166"/>
            <a:ext cx="432048" cy="432048"/>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a:t>
            </a:r>
            <a:endParaRPr lang="en-GB" dirty="0"/>
          </a:p>
        </p:txBody>
      </p:sp>
      <p:graphicFrame>
        <p:nvGraphicFramePr>
          <p:cNvPr id="9" name="Tableau 8">
            <a:extLst>
              <a:ext uri="{FF2B5EF4-FFF2-40B4-BE49-F238E27FC236}">
                <a16:creationId xmlns:a16="http://schemas.microsoft.com/office/drawing/2014/main" id="{A0427C63-FEFE-4C03-A36A-37FF7E656246}"/>
              </a:ext>
            </a:extLst>
          </p:cNvPr>
          <p:cNvGraphicFramePr>
            <a:graphicFrameLocks noGrp="1"/>
          </p:cNvGraphicFramePr>
          <p:nvPr>
            <p:extLst>
              <p:ext uri="{D42A27DB-BD31-4B8C-83A1-F6EECF244321}">
                <p14:modId xmlns:p14="http://schemas.microsoft.com/office/powerpoint/2010/main" val="1762775369"/>
              </p:ext>
            </p:extLst>
          </p:nvPr>
        </p:nvGraphicFramePr>
        <p:xfrm>
          <a:off x="498376" y="3177843"/>
          <a:ext cx="8147248" cy="311239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1740241575"/>
                    </a:ext>
                  </a:extLst>
                </a:gridCol>
                <a:gridCol w="6563072">
                  <a:extLst>
                    <a:ext uri="{9D8B030D-6E8A-4147-A177-3AD203B41FA5}">
                      <a16:colId xmlns:a16="http://schemas.microsoft.com/office/drawing/2014/main" val="2711026634"/>
                    </a:ext>
                  </a:extLst>
                </a:gridCol>
              </a:tblGrid>
              <a:tr h="1192150">
                <a:tc>
                  <a:txBody>
                    <a:bodyPr/>
                    <a:lstStyle/>
                    <a:p>
                      <a:r>
                        <a:rPr lang="fr-FR" sz="1500" dirty="0"/>
                        <a:t>EC argument</a:t>
                      </a:r>
                      <a:endParaRPr lang="en-GB" sz="1500" dirty="0"/>
                    </a:p>
                  </a:txBody>
                  <a:tcPr>
                    <a:solidFill>
                      <a:schemeClr val="bg1">
                        <a:lumMod val="50000"/>
                      </a:schemeClr>
                    </a:solidFill>
                  </a:tcPr>
                </a:tc>
                <a:tc>
                  <a:txBody>
                    <a:bodyPr/>
                    <a:lstStyle/>
                    <a:p>
                      <a:r>
                        <a:rPr lang="en-GB" sz="1500" dirty="0"/>
                        <a:t>In order to state that this obligation arises from EU law, the Commission argues that the Commission itself has an obligation to carry out accounting reporting in IPSAS (based on Article 80 of the Financial Regulation). </a:t>
                      </a:r>
                    </a:p>
                  </a:txBody>
                  <a:tcPr/>
                </a:tc>
                <a:extLst>
                  <a:ext uri="{0D108BD9-81ED-4DB2-BD59-A6C34878D82A}">
                    <a16:rowId xmlns:a16="http://schemas.microsoft.com/office/drawing/2014/main" val="3603888678"/>
                  </a:ext>
                </a:extLst>
              </a:tr>
              <a:tr h="1269714">
                <a:tc>
                  <a:txBody>
                    <a:bodyPr/>
                    <a:lstStyle/>
                    <a:p>
                      <a:endParaRPr lang="fr-FR" sz="1500" dirty="0"/>
                    </a:p>
                    <a:p>
                      <a:r>
                        <a:rPr lang="fr-FR" sz="1500" dirty="0"/>
                        <a:t>Our </a:t>
                      </a:r>
                      <a:r>
                        <a:rPr lang="fr-FR" sz="1500" dirty="0" err="1"/>
                        <a:t>answer</a:t>
                      </a:r>
                      <a:endParaRPr lang="en-GB" sz="1500" dirty="0"/>
                    </a:p>
                  </a:txBody>
                  <a:tcPr>
                    <a:solidFill>
                      <a:schemeClr val="bg1">
                        <a:lumMod val="85000"/>
                      </a:schemeClr>
                    </a:solidFill>
                  </a:tcPr>
                </a:tc>
                <a:tc>
                  <a:txBody>
                    <a:bodyPr/>
                    <a:lstStyle/>
                    <a:p>
                      <a:pPr marL="285750" indent="-285750">
                        <a:buFont typeface="Arial" panose="020B0604020202020204" pitchFamily="34" charset="0"/>
                        <a:buChar char="•"/>
                      </a:pPr>
                      <a:r>
                        <a:rPr lang="en-GB" sz="1500" dirty="0"/>
                        <a:t>Article 80 does not refer to IPSAS, but to "</a:t>
                      </a:r>
                      <a:r>
                        <a:rPr lang="en-GB" sz="1500" u="sng" dirty="0"/>
                        <a:t>internationally accepted accounting standards for the public sector</a:t>
                      </a:r>
                      <a:r>
                        <a:rPr lang="en-GB" sz="1500" dirty="0"/>
                        <a:t>” (this could include IFRS). </a:t>
                      </a:r>
                    </a:p>
                    <a:p>
                      <a:pPr marL="285750" indent="-285750">
                        <a:buFont typeface="Arial" panose="020B0604020202020204" pitchFamily="34" charset="0"/>
                        <a:buChar char="•"/>
                      </a:pPr>
                      <a:r>
                        <a:rPr lang="en-GB" sz="1500" dirty="0"/>
                        <a:t>The formulation in article 209 suggests that the international standards referred to are not necessarily IPSAS standards (“in compliance with the accounting rules referred to in Article 80 </a:t>
                      </a:r>
                      <a:r>
                        <a:rPr lang="en-GB" sz="1500" u="sng" dirty="0"/>
                        <a:t>and</a:t>
                      </a:r>
                      <a:r>
                        <a:rPr lang="en-GB" sz="1500" dirty="0"/>
                        <a:t> the IPSAS”).</a:t>
                      </a:r>
                    </a:p>
                    <a:p>
                      <a:pPr marL="285750" indent="-285750">
                        <a:buFont typeface="Arial" panose="020B0604020202020204" pitchFamily="34" charset="0"/>
                        <a:buChar char="•"/>
                      </a:pPr>
                      <a:r>
                        <a:rPr lang="en-GB" sz="1500" dirty="0"/>
                        <a:t>In any case, Article 80 paragraph 2 gives the possibility to EU agencies/bodies to deviate from these "internationally accepted accounting standards for the public sector“.</a:t>
                      </a:r>
                    </a:p>
                  </a:txBody>
                  <a:tcPr/>
                </a:tc>
                <a:extLst>
                  <a:ext uri="{0D108BD9-81ED-4DB2-BD59-A6C34878D82A}">
                    <a16:rowId xmlns:a16="http://schemas.microsoft.com/office/drawing/2014/main" val="688612983"/>
                  </a:ext>
                </a:extLst>
              </a:tr>
            </a:tbl>
          </a:graphicData>
        </a:graphic>
      </p:graphicFrame>
      <p:sp>
        <p:nvSpPr>
          <p:cNvPr id="8" name="Ellipse 7">
            <a:extLst>
              <a:ext uri="{FF2B5EF4-FFF2-40B4-BE49-F238E27FC236}">
                <a16:creationId xmlns:a16="http://schemas.microsoft.com/office/drawing/2014/main" id="{C14B27B0-04BF-4D30-AEAE-60CBD44974A2}"/>
              </a:ext>
            </a:extLst>
          </p:cNvPr>
          <p:cNvSpPr/>
          <p:nvPr/>
        </p:nvSpPr>
        <p:spPr>
          <a:xfrm>
            <a:off x="277056" y="4190090"/>
            <a:ext cx="432048" cy="432048"/>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endParaRPr lang="en-GB" dirty="0"/>
          </a:p>
        </p:txBody>
      </p:sp>
    </p:spTree>
    <p:extLst>
      <p:ext uri="{BB962C8B-B14F-4D97-AF65-F5344CB8AC3E}">
        <p14:creationId xmlns:p14="http://schemas.microsoft.com/office/powerpoint/2010/main" val="990078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au 2">
            <a:extLst>
              <a:ext uri="{FF2B5EF4-FFF2-40B4-BE49-F238E27FC236}">
                <a16:creationId xmlns:a16="http://schemas.microsoft.com/office/drawing/2014/main" id="{FC3E92D4-7723-4631-A60D-8B5EE3964858}"/>
              </a:ext>
            </a:extLst>
          </p:cNvPr>
          <p:cNvGraphicFramePr>
            <a:graphicFrameLocks noGrp="1"/>
          </p:cNvGraphicFramePr>
          <p:nvPr>
            <p:extLst>
              <p:ext uri="{D42A27DB-BD31-4B8C-83A1-F6EECF244321}">
                <p14:modId xmlns:p14="http://schemas.microsoft.com/office/powerpoint/2010/main" val="991002519"/>
              </p:ext>
            </p:extLst>
          </p:nvPr>
        </p:nvGraphicFramePr>
        <p:xfrm>
          <a:off x="498376" y="1387667"/>
          <a:ext cx="8368568" cy="2398426"/>
        </p:xfrm>
        <a:graphic>
          <a:graphicData uri="http://schemas.openxmlformats.org/drawingml/2006/table">
            <a:tbl>
              <a:tblPr firstRow="1" bandRow="1">
                <a:tableStyleId>{5C22544A-7EE6-4342-B048-85BDC9FD1C3A}</a:tableStyleId>
              </a:tblPr>
              <a:tblGrid>
                <a:gridCol w="1447612">
                  <a:extLst>
                    <a:ext uri="{9D8B030D-6E8A-4147-A177-3AD203B41FA5}">
                      <a16:colId xmlns:a16="http://schemas.microsoft.com/office/drawing/2014/main" val="1740241575"/>
                    </a:ext>
                  </a:extLst>
                </a:gridCol>
                <a:gridCol w="6920956">
                  <a:extLst>
                    <a:ext uri="{9D8B030D-6E8A-4147-A177-3AD203B41FA5}">
                      <a16:colId xmlns:a16="http://schemas.microsoft.com/office/drawing/2014/main" val="2711026634"/>
                    </a:ext>
                  </a:extLst>
                </a:gridCol>
              </a:tblGrid>
              <a:tr h="674446">
                <a:tc>
                  <a:txBody>
                    <a:bodyPr/>
                    <a:lstStyle/>
                    <a:p>
                      <a:r>
                        <a:rPr lang="fr-FR" sz="1500" dirty="0"/>
                        <a:t>EC argument</a:t>
                      </a:r>
                      <a:endParaRPr lang="en-GB" sz="1500" dirty="0"/>
                    </a:p>
                  </a:txBody>
                  <a:tcPr>
                    <a:solidFill>
                      <a:schemeClr val="bg1">
                        <a:lumMod val="50000"/>
                      </a:schemeClr>
                    </a:solidFill>
                  </a:tcPr>
                </a:tc>
                <a:tc>
                  <a:txBody>
                    <a:bodyPr/>
                    <a:lstStyle/>
                    <a:p>
                      <a:r>
                        <a:rPr lang="en-GB" sz="1500" dirty="0"/>
                        <a:t>The Commission also relies on the requirements under Article 209(4) of the Financial Regulation.</a:t>
                      </a:r>
                    </a:p>
                  </a:txBody>
                  <a:tcPr/>
                </a:tc>
                <a:extLst>
                  <a:ext uri="{0D108BD9-81ED-4DB2-BD59-A6C34878D82A}">
                    <a16:rowId xmlns:a16="http://schemas.microsoft.com/office/drawing/2014/main" val="3603888678"/>
                  </a:ext>
                </a:extLst>
              </a:tr>
              <a:tr h="1723980">
                <a:tc>
                  <a:txBody>
                    <a:bodyPr/>
                    <a:lstStyle/>
                    <a:p>
                      <a:endParaRPr lang="fr-FR" sz="1500" dirty="0"/>
                    </a:p>
                    <a:p>
                      <a:r>
                        <a:rPr lang="fr-FR" sz="1500" dirty="0"/>
                        <a:t>Our </a:t>
                      </a:r>
                      <a:r>
                        <a:rPr lang="fr-FR" sz="1500" dirty="0" err="1"/>
                        <a:t>answer</a:t>
                      </a:r>
                      <a:endParaRPr lang="en-GB" sz="1500" dirty="0"/>
                    </a:p>
                  </a:txBody>
                  <a:tcPr>
                    <a:solidFill>
                      <a:schemeClr val="bg1">
                        <a:lumMod val="85000"/>
                      </a:schemeClr>
                    </a:solidFill>
                  </a:tcPr>
                </a:tc>
                <a:tc>
                  <a:txBody>
                    <a:bodyPr/>
                    <a:lstStyle/>
                    <a:p>
                      <a:pPr marL="285750" indent="-285750">
                        <a:buFont typeface="Arial" panose="020B0604020202020204" pitchFamily="34" charset="0"/>
                        <a:buChar char="•"/>
                      </a:pPr>
                      <a:r>
                        <a:rPr lang="en-GB" sz="1500" dirty="0"/>
                        <a:t>This article was already in force under the current programming period. Yet implementing partners of the guarantee under the EFSD did not have to make their reporting under IPSAS.</a:t>
                      </a:r>
                    </a:p>
                    <a:p>
                      <a:pPr marL="285750" indent="-285750">
                        <a:buFont typeface="Arial" panose="020B0604020202020204" pitchFamily="34" charset="0"/>
                        <a:buChar char="•"/>
                      </a:pPr>
                      <a:r>
                        <a:rPr lang="en-GB" sz="1500" dirty="0"/>
                        <a:t>This could be explained by the scope of Article 209 Section 4 stating that "unaudited" accounts must be prepared in accordance with the rules mentioned in Article 80 and IPSAS: audited accounts do not seem to fall within this obligation.</a:t>
                      </a:r>
                    </a:p>
                  </a:txBody>
                  <a:tcPr/>
                </a:tc>
                <a:extLst>
                  <a:ext uri="{0D108BD9-81ED-4DB2-BD59-A6C34878D82A}">
                    <a16:rowId xmlns:a16="http://schemas.microsoft.com/office/drawing/2014/main" val="688612983"/>
                  </a:ext>
                </a:extLst>
              </a:tr>
            </a:tbl>
          </a:graphicData>
        </a:graphic>
      </p:graphicFrame>
      <p:sp>
        <p:nvSpPr>
          <p:cNvPr id="7" name="Ellipse 6">
            <a:extLst>
              <a:ext uri="{FF2B5EF4-FFF2-40B4-BE49-F238E27FC236}">
                <a16:creationId xmlns:a16="http://schemas.microsoft.com/office/drawing/2014/main" id="{1EBFA0B7-7017-47F0-8262-0AD389ABB74F}"/>
              </a:ext>
            </a:extLst>
          </p:cNvPr>
          <p:cNvSpPr/>
          <p:nvPr/>
        </p:nvSpPr>
        <p:spPr>
          <a:xfrm>
            <a:off x="277056" y="1844824"/>
            <a:ext cx="432048" cy="432048"/>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endParaRPr lang="en-GB" dirty="0"/>
          </a:p>
        </p:txBody>
      </p:sp>
      <p:graphicFrame>
        <p:nvGraphicFramePr>
          <p:cNvPr id="9" name="Tableau 8">
            <a:extLst>
              <a:ext uri="{FF2B5EF4-FFF2-40B4-BE49-F238E27FC236}">
                <a16:creationId xmlns:a16="http://schemas.microsoft.com/office/drawing/2014/main" id="{A0427C63-FEFE-4C03-A36A-37FF7E656246}"/>
              </a:ext>
            </a:extLst>
          </p:cNvPr>
          <p:cNvGraphicFramePr>
            <a:graphicFrameLocks noGrp="1"/>
          </p:cNvGraphicFramePr>
          <p:nvPr>
            <p:extLst>
              <p:ext uri="{D42A27DB-BD31-4B8C-83A1-F6EECF244321}">
                <p14:modId xmlns:p14="http://schemas.microsoft.com/office/powerpoint/2010/main" val="692941563"/>
              </p:ext>
            </p:extLst>
          </p:nvPr>
        </p:nvGraphicFramePr>
        <p:xfrm>
          <a:off x="484688" y="3946350"/>
          <a:ext cx="8382256" cy="2855626"/>
        </p:xfrm>
        <a:graphic>
          <a:graphicData uri="http://schemas.openxmlformats.org/drawingml/2006/table">
            <a:tbl>
              <a:tblPr firstRow="1" bandRow="1">
                <a:tableStyleId>{5C22544A-7EE6-4342-B048-85BDC9FD1C3A}</a:tableStyleId>
              </a:tblPr>
              <a:tblGrid>
                <a:gridCol w="1455429">
                  <a:extLst>
                    <a:ext uri="{9D8B030D-6E8A-4147-A177-3AD203B41FA5}">
                      <a16:colId xmlns:a16="http://schemas.microsoft.com/office/drawing/2014/main" val="1740241575"/>
                    </a:ext>
                  </a:extLst>
                </a:gridCol>
                <a:gridCol w="6926827">
                  <a:extLst>
                    <a:ext uri="{9D8B030D-6E8A-4147-A177-3AD203B41FA5}">
                      <a16:colId xmlns:a16="http://schemas.microsoft.com/office/drawing/2014/main" val="2711026634"/>
                    </a:ext>
                  </a:extLst>
                </a:gridCol>
              </a:tblGrid>
              <a:tr h="706786">
                <a:tc>
                  <a:txBody>
                    <a:bodyPr/>
                    <a:lstStyle/>
                    <a:p>
                      <a:r>
                        <a:rPr lang="fr-FR" sz="1500" dirty="0"/>
                        <a:t>EC argument</a:t>
                      </a:r>
                      <a:endParaRPr lang="en-GB" sz="1500" dirty="0"/>
                    </a:p>
                  </a:txBody>
                  <a:tcPr>
                    <a:solidFill>
                      <a:schemeClr val="bg1">
                        <a:lumMod val="50000"/>
                      </a:schemeClr>
                    </a:solidFill>
                  </a:tcPr>
                </a:tc>
                <a:tc>
                  <a:txBody>
                    <a:bodyPr/>
                    <a:lstStyle/>
                    <a:p>
                      <a:r>
                        <a:rPr lang="en-GB" sz="1500" dirty="0"/>
                        <a:t>This obligation is included in the TOR of the Pillar Assessment (Pillar 2, Section 3, Level 2 question).</a:t>
                      </a:r>
                    </a:p>
                  </a:txBody>
                  <a:tcPr/>
                </a:tc>
                <a:extLst>
                  <a:ext uri="{0D108BD9-81ED-4DB2-BD59-A6C34878D82A}">
                    <a16:rowId xmlns:a16="http://schemas.microsoft.com/office/drawing/2014/main" val="3603888678"/>
                  </a:ext>
                </a:extLst>
              </a:tr>
              <a:tr h="1269714">
                <a:tc>
                  <a:txBody>
                    <a:bodyPr/>
                    <a:lstStyle/>
                    <a:p>
                      <a:endParaRPr lang="fr-FR" sz="1500" dirty="0"/>
                    </a:p>
                    <a:p>
                      <a:r>
                        <a:rPr lang="fr-FR" sz="1500" dirty="0"/>
                        <a:t>Our </a:t>
                      </a:r>
                      <a:r>
                        <a:rPr lang="fr-FR" sz="1500" dirty="0" err="1"/>
                        <a:t>answer</a:t>
                      </a:r>
                      <a:endParaRPr lang="en-GB" sz="1500" dirty="0"/>
                    </a:p>
                  </a:txBody>
                  <a:tcPr>
                    <a:solidFill>
                      <a:schemeClr val="bg1">
                        <a:lumMod val="85000"/>
                      </a:schemeClr>
                    </a:solidFill>
                  </a:tcPr>
                </a:tc>
                <a:tc>
                  <a:txBody>
                    <a:bodyPr/>
                    <a:lstStyle/>
                    <a:p>
                      <a:pPr marL="285750" indent="-285750">
                        <a:buFont typeface="Arial" panose="020B0604020202020204" pitchFamily="34" charset="0"/>
                        <a:buChar char="•"/>
                      </a:pPr>
                      <a:r>
                        <a:rPr lang="en-GB" sz="1500" dirty="0"/>
                        <a:t>OK, but several items saying the opposite: </a:t>
                      </a:r>
                    </a:p>
                    <a:p>
                      <a:pPr marL="285750" indent="-285750">
                        <a:buFontTx/>
                        <a:buChar char="-"/>
                      </a:pPr>
                      <a:r>
                        <a:rPr lang="en-GB" sz="1500" u="sng" dirty="0"/>
                        <a:t>Q.4.2.6 in Pillar 1 </a:t>
                      </a:r>
                      <a:r>
                        <a:rPr lang="en-GB" sz="1500" dirty="0"/>
                        <a:t>leaves the choice between the 2 options.</a:t>
                      </a:r>
                    </a:p>
                    <a:p>
                      <a:pPr marL="285750" indent="-285750">
                        <a:buFontTx/>
                        <a:buChar char="-"/>
                      </a:pPr>
                      <a:r>
                        <a:rPr lang="en-GB" sz="1500" u="sng" dirty="0"/>
                        <a:t>Guidance in Pillar 6 </a:t>
                      </a:r>
                      <a:r>
                        <a:rPr lang="en-GB" sz="1500" dirty="0"/>
                        <a:t>makes a clear distinction between the standards applying to private and public sector entities, IPSAS applying only to the latter. </a:t>
                      </a:r>
                    </a:p>
                    <a:p>
                      <a:pPr marL="285750" indent="-285750">
                        <a:buFontTx/>
                        <a:buChar char="-"/>
                      </a:pPr>
                      <a:r>
                        <a:rPr lang="en-GB" sz="1500" u="sng" dirty="0"/>
                        <a:t>Q.1.1 Cont’d in footnote</a:t>
                      </a:r>
                      <a:r>
                        <a:rPr lang="en-GB" sz="1500" dirty="0"/>
                        <a:t>: “For those organisations that do not apply International Public Sector Accounting Standards (IPSAS) yet, it was agreed that financial reporting can be according to International Financial Reporting Standards (IFRS).”</a:t>
                      </a:r>
                    </a:p>
                    <a:p>
                      <a:pPr marL="285750" indent="-285750">
                        <a:buFont typeface="Arial" panose="020B0604020202020204" pitchFamily="34" charset="0"/>
                        <a:buChar char="•"/>
                      </a:pPr>
                      <a:r>
                        <a:rPr lang="en-GB" sz="1500" dirty="0"/>
                        <a:t>IFRS-based accounting systems were validated by the pillar assessments carried out on that basis. </a:t>
                      </a:r>
                    </a:p>
                  </a:txBody>
                  <a:tcPr/>
                </a:tc>
                <a:extLst>
                  <a:ext uri="{0D108BD9-81ED-4DB2-BD59-A6C34878D82A}">
                    <a16:rowId xmlns:a16="http://schemas.microsoft.com/office/drawing/2014/main" val="688612983"/>
                  </a:ext>
                </a:extLst>
              </a:tr>
            </a:tbl>
          </a:graphicData>
        </a:graphic>
      </p:graphicFrame>
      <p:sp>
        <p:nvSpPr>
          <p:cNvPr id="8" name="Ellipse 7">
            <a:extLst>
              <a:ext uri="{FF2B5EF4-FFF2-40B4-BE49-F238E27FC236}">
                <a16:creationId xmlns:a16="http://schemas.microsoft.com/office/drawing/2014/main" id="{C14B27B0-04BF-4D30-AEAE-60CBD44974A2}"/>
              </a:ext>
            </a:extLst>
          </p:cNvPr>
          <p:cNvSpPr/>
          <p:nvPr/>
        </p:nvSpPr>
        <p:spPr>
          <a:xfrm>
            <a:off x="277056" y="4447629"/>
            <a:ext cx="432048" cy="432048"/>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endParaRPr lang="en-GB" dirty="0"/>
          </a:p>
        </p:txBody>
      </p:sp>
      <p:sp>
        <p:nvSpPr>
          <p:cNvPr id="11" name="Title 1">
            <a:extLst>
              <a:ext uri="{FF2B5EF4-FFF2-40B4-BE49-F238E27FC236}">
                <a16:creationId xmlns:a16="http://schemas.microsoft.com/office/drawing/2014/main" id="{8F12CE26-5547-410B-BB8B-551F90F91631}"/>
              </a:ext>
            </a:extLst>
          </p:cNvPr>
          <p:cNvSpPr>
            <a:spLocks noGrp="1"/>
          </p:cNvSpPr>
          <p:nvPr>
            <p:ph type="title"/>
          </p:nvPr>
        </p:nvSpPr>
        <p:spPr>
          <a:xfrm>
            <a:off x="1907704" y="136525"/>
            <a:ext cx="7128792" cy="1090885"/>
          </a:xfrm>
        </p:spPr>
        <p:txBody>
          <a:bodyPr>
            <a:normAutofit/>
          </a:bodyPr>
          <a:lstStyle/>
          <a:p>
            <a:pPr algn="l"/>
            <a:r>
              <a:rPr lang="en-GB" sz="2800" b="1" dirty="0">
                <a:solidFill>
                  <a:schemeClr val="accent1">
                    <a:lumMod val="75000"/>
                  </a:schemeClr>
                </a:solidFill>
              </a:rPr>
              <a:t>2. The EC arguments and our answers (2/3)</a:t>
            </a:r>
          </a:p>
        </p:txBody>
      </p:sp>
    </p:spTree>
    <p:extLst>
      <p:ext uri="{BB962C8B-B14F-4D97-AF65-F5344CB8AC3E}">
        <p14:creationId xmlns:p14="http://schemas.microsoft.com/office/powerpoint/2010/main" val="381490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au 2">
            <a:extLst>
              <a:ext uri="{FF2B5EF4-FFF2-40B4-BE49-F238E27FC236}">
                <a16:creationId xmlns:a16="http://schemas.microsoft.com/office/drawing/2014/main" id="{FC3E92D4-7723-4631-A60D-8B5EE3964858}"/>
              </a:ext>
            </a:extLst>
          </p:cNvPr>
          <p:cNvGraphicFramePr>
            <a:graphicFrameLocks noGrp="1"/>
          </p:cNvGraphicFramePr>
          <p:nvPr>
            <p:extLst>
              <p:ext uri="{D42A27DB-BD31-4B8C-83A1-F6EECF244321}">
                <p14:modId xmlns:p14="http://schemas.microsoft.com/office/powerpoint/2010/main" val="3977283501"/>
              </p:ext>
            </p:extLst>
          </p:nvPr>
        </p:nvGraphicFramePr>
        <p:xfrm>
          <a:off x="498040" y="1450186"/>
          <a:ext cx="8368568" cy="2202630"/>
        </p:xfrm>
        <a:graphic>
          <a:graphicData uri="http://schemas.openxmlformats.org/drawingml/2006/table">
            <a:tbl>
              <a:tblPr firstRow="1" bandRow="1">
                <a:tableStyleId>{5C22544A-7EE6-4342-B048-85BDC9FD1C3A}</a:tableStyleId>
              </a:tblPr>
              <a:tblGrid>
                <a:gridCol w="1447612">
                  <a:extLst>
                    <a:ext uri="{9D8B030D-6E8A-4147-A177-3AD203B41FA5}">
                      <a16:colId xmlns:a16="http://schemas.microsoft.com/office/drawing/2014/main" val="1740241575"/>
                    </a:ext>
                  </a:extLst>
                </a:gridCol>
                <a:gridCol w="6920956">
                  <a:extLst>
                    <a:ext uri="{9D8B030D-6E8A-4147-A177-3AD203B41FA5}">
                      <a16:colId xmlns:a16="http://schemas.microsoft.com/office/drawing/2014/main" val="2711026634"/>
                    </a:ext>
                  </a:extLst>
                </a:gridCol>
              </a:tblGrid>
              <a:tr h="1033221">
                <a:tc>
                  <a:txBody>
                    <a:bodyPr/>
                    <a:lstStyle/>
                    <a:p>
                      <a:r>
                        <a:rPr lang="fr-FR" sz="1500" dirty="0"/>
                        <a:t>EC argument</a:t>
                      </a:r>
                      <a:endParaRPr lang="en-GB" sz="1500" dirty="0"/>
                    </a:p>
                  </a:txBody>
                  <a:tcPr>
                    <a:solidFill>
                      <a:schemeClr val="bg1">
                        <a:lumMod val="50000"/>
                      </a:schemeClr>
                    </a:solidFill>
                  </a:tcPr>
                </a:tc>
                <a:tc>
                  <a:txBody>
                    <a:bodyPr/>
                    <a:lstStyle/>
                    <a:p>
                      <a:r>
                        <a:rPr lang="en-GB" sz="1500" dirty="0"/>
                        <a:t>IPSAS 41 is mainly based on IFRS 9 with additional requirements expected on the specificities of the public sector: the two sets of accounting standards would therefore be very similar. </a:t>
                      </a:r>
                    </a:p>
                  </a:txBody>
                  <a:tcPr/>
                </a:tc>
                <a:extLst>
                  <a:ext uri="{0D108BD9-81ED-4DB2-BD59-A6C34878D82A}">
                    <a16:rowId xmlns:a16="http://schemas.microsoft.com/office/drawing/2014/main" val="3603888678"/>
                  </a:ext>
                </a:extLst>
              </a:tr>
              <a:tr h="1169409">
                <a:tc>
                  <a:txBody>
                    <a:bodyPr/>
                    <a:lstStyle/>
                    <a:p>
                      <a:endParaRPr lang="fr-FR" sz="1500" dirty="0"/>
                    </a:p>
                    <a:p>
                      <a:r>
                        <a:rPr lang="fr-FR" sz="1500" dirty="0"/>
                        <a:t>Our </a:t>
                      </a:r>
                      <a:r>
                        <a:rPr lang="fr-FR" sz="1500" dirty="0" err="1"/>
                        <a:t>answer</a:t>
                      </a:r>
                      <a:endParaRPr lang="en-GB" sz="1500" dirty="0"/>
                    </a:p>
                  </a:txBody>
                  <a:tcPr>
                    <a:solidFill>
                      <a:schemeClr val="bg1">
                        <a:lumMod val="85000"/>
                      </a:schemeClr>
                    </a:solidFill>
                  </a:tcPr>
                </a:tc>
                <a:tc>
                  <a:txBody>
                    <a:bodyPr/>
                    <a:lstStyle/>
                    <a:p>
                      <a:pPr marL="285750" indent="-285750">
                        <a:buFont typeface="Arial" panose="020B0604020202020204" pitchFamily="34" charset="0"/>
                        <a:buChar char="•"/>
                      </a:pPr>
                      <a:r>
                        <a:rPr lang="en-GB" sz="1500" dirty="0"/>
                        <a:t>IPSAS 41 is still being finalized: it is difficult to fully evaluate the effects of a standard which has not yet been implemented. The fact that the EC has not yet been able to provide concrete examples of the expected financial reporting illustrates the lack of perspective and maturity of this expectation.</a:t>
                      </a:r>
                    </a:p>
                  </a:txBody>
                  <a:tcPr/>
                </a:tc>
                <a:extLst>
                  <a:ext uri="{0D108BD9-81ED-4DB2-BD59-A6C34878D82A}">
                    <a16:rowId xmlns:a16="http://schemas.microsoft.com/office/drawing/2014/main" val="688612983"/>
                  </a:ext>
                </a:extLst>
              </a:tr>
            </a:tbl>
          </a:graphicData>
        </a:graphic>
      </p:graphicFrame>
      <p:sp>
        <p:nvSpPr>
          <p:cNvPr id="7" name="Ellipse 6">
            <a:extLst>
              <a:ext uri="{FF2B5EF4-FFF2-40B4-BE49-F238E27FC236}">
                <a16:creationId xmlns:a16="http://schemas.microsoft.com/office/drawing/2014/main" id="{1EBFA0B7-7017-47F0-8262-0AD389ABB74F}"/>
              </a:ext>
            </a:extLst>
          </p:cNvPr>
          <p:cNvSpPr/>
          <p:nvPr/>
        </p:nvSpPr>
        <p:spPr>
          <a:xfrm>
            <a:off x="282456" y="2272958"/>
            <a:ext cx="432048" cy="432048"/>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a:t>
            </a:r>
            <a:endParaRPr lang="en-GB" dirty="0"/>
          </a:p>
        </p:txBody>
      </p:sp>
      <p:graphicFrame>
        <p:nvGraphicFramePr>
          <p:cNvPr id="9" name="Tableau 8">
            <a:extLst>
              <a:ext uri="{FF2B5EF4-FFF2-40B4-BE49-F238E27FC236}">
                <a16:creationId xmlns:a16="http://schemas.microsoft.com/office/drawing/2014/main" id="{A0427C63-FEFE-4C03-A36A-37FF7E656246}"/>
              </a:ext>
            </a:extLst>
          </p:cNvPr>
          <p:cNvGraphicFramePr>
            <a:graphicFrameLocks noGrp="1"/>
          </p:cNvGraphicFramePr>
          <p:nvPr>
            <p:extLst>
              <p:ext uri="{D42A27DB-BD31-4B8C-83A1-F6EECF244321}">
                <p14:modId xmlns:p14="http://schemas.microsoft.com/office/powerpoint/2010/main" val="1400496104"/>
              </p:ext>
            </p:extLst>
          </p:nvPr>
        </p:nvGraphicFramePr>
        <p:xfrm>
          <a:off x="493080" y="3875592"/>
          <a:ext cx="8382256" cy="1697038"/>
        </p:xfrm>
        <a:graphic>
          <a:graphicData uri="http://schemas.openxmlformats.org/drawingml/2006/table">
            <a:tbl>
              <a:tblPr firstRow="1" bandRow="1">
                <a:tableStyleId>{5C22544A-7EE6-4342-B048-85BDC9FD1C3A}</a:tableStyleId>
              </a:tblPr>
              <a:tblGrid>
                <a:gridCol w="1455429">
                  <a:extLst>
                    <a:ext uri="{9D8B030D-6E8A-4147-A177-3AD203B41FA5}">
                      <a16:colId xmlns:a16="http://schemas.microsoft.com/office/drawing/2014/main" val="1740241575"/>
                    </a:ext>
                  </a:extLst>
                </a:gridCol>
                <a:gridCol w="6926827">
                  <a:extLst>
                    <a:ext uri="{9D8B030D-6E8A-4147-A177-3AD203B41FA5}">
                      <a16:colId xmlns:a16="http://schemas.microsoft.com/office/drawing/2014/main" val="2711026634"/>
                    </a:ext>
                  </a:extLst>
                </a:gridCol>
              </a:tblGrid>
              <a:tr h="697403">
                <a:tc>
                  <a:txBody>
                    <a:bodyPr/>
                    <a:lstStyle/>
                    <a:p>
                      <a:r>
                        <a:rPr lang="fr-FR" sz="1500" dirty="0"/>
                        <a:t>EC argument</a:t>
                      </a:r>
                      <a:endParaRPr lang="en-GB" sz="1500" dirty="0"/>
                    </a:p>
                  </a:txBody>
                  <a:tcPr>
                    <a:solidFill>
                      <a:schemeClr val="bg1">
                        <a:lumMod val="50000"/>
                      </a:schemeClr>
                    </a:solidFill>
                  </a:tcPr>
                </a:tc>
                <a:tc>
                  <a:txBody>
                    <a:bodyPr/>
                    <a:lstStyle/>
                    <a:p>
                      <a:r>
                        <a:rPr lang="en-GB" sz="1500" dirty="0"/>
                        <a:t>The impact of this regulation would be limited to "guarantee liability".</a:t>
                      </a:r>
                    </a:p>
                  </a:txBody>
                  <a:tcPr/>
                </a:tc>
                <a:extLst>
                  <a:ext uri="{0D108BD9-81ED-4DB2-BD59-A6C34878D82A}">
                    <a16:rowId xmlns:a16="http://schemas.microsoft.com/office/drawing/2014/main" val="3603888678"/>
                  </a:ext>
                </a:extLst>
              </a:tr>
              <a:tr h="999635">
                <a:tc>
                  <a:txBody>
                    <a:bodyPr/>
                    <a:lstStyle/>
                    <a:p>
                      <a:endParaRPr lang="fr-FR" sz="1500" dirty="0"/>
                    </a:p>
                    <a:p>
                      <a:r>
                        <a:rPr lang="fr-FR" sz="1500" dirty="0"/>
                        <a:t>Our </a:t>
                      </a:r>
                      <a:r>
                        <a:rPr lang="fr-FR" sz="1500" dirty="0" err="1"/>
                        <a:t>answer</a:t>
                      </a:r>
                      <a:endParaRPr lang="en-GB" sz="1500" dirty="0"/>
                    </a:p>
                  </a:txBody>
                  <a:tcPr>
                    <a:solidFill>
                      <a:schemeClr val="bg1">
                        <a:lumMod val="85000"/>
                      </a:schemeClr>
                    </a:solidFill>
                  </a:tcPr>
                </a:tc>
                <a:tc>
                  <a:txBody>
                    <a:bodyPr/>
                    <a:lstStyle/>
                    <a:p>
                      <a:pPr marL="285750" indent="-285750">
                        <a:buFont typeface="Arial" panose="020B0604020202020204" pitchFamily="34" charset="0"/>
                        <a:buChar char="•"/>
                      </a:pPr>
                      <a:r>
                        <a:rPr lang="en-GB" sz="1500" dirty="0"/>
                        <a:t>The actual scope of what should be reported remains to be determined once the draft financial statements will be available.</a:t>
                      </a:r>
                    </a:p>
                  </a:txBody>
                  <a:tcPr/>
                </a:tc>
                <a:extLst>
                  <a:ext uri="{0D108BD9-81ED-4DB2-BD59-A6C34878D82A}">
                    <a16:rowId xmlns:a16="http://schemas.microsoft.com/office/drawing/2014/main" val="688612983"/>
                  </a:ext>
                </a:extLst>
              </a:tr>
            </a:tbl>
          </a:graphicData>
        </a:graphic>
      </p:graphicFrame>
      <p:sp>
        <p:nvSpPr>
          <p:cNvPr id="8" name="Ellipse 7">
            <a:extLst>
              <a:ext uri="{FF2B5EF4-FFF2-40B4-BE49-F238E27FC236}">
                <a16:creationId xmlns:a16="http://schemas.microsoft.com/office/drawing/2014/main" id="{C14B27B0-04BF-4D30-AEAE-60CBD44974A2}"/>
              </a:ext>
            </a:extLst>
          </p:cNvPr>
          <p:cNvSpPr/>
          <p:nvPr/>
        </p:nvSpPr>
        <p:spPr>
          <a:xfrm>
            <a:off x="282456" y="4379874"/>
            <a:ext cx="432048" cy="432048"/>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6</a:t>
            </a:r>
            <a:endParaRPr lang="en-GB" dirty="0"/>
          </a:p>
        </p:txBody>
      </p:sp>
      <p:sp>
        <p:nvSpPr>
          <p:cNvPr id="11" name="Title 1">
            <a:extLst>
              <a:ext uri="{FF2B5EF4-FFF2-40B4-BE49-F238E27FC236}">
                <a16:creationId xmlns:a16="http://schemas.microsoft.com/office/drawing/2014/main" id="{EFF317A3-A8CF-40E9-A546-40142F197B75}"/>
              </a:ext>
            </a:extLst>
          </p:cNvPr>
          <p:cNvSpPr>
            <a:spLocks noGrp="1"/>
          </p:cNvSpPr>
          <p:nvPr>
            <p:ph type="title"/>
          </p:nvPr>
        </p:nvSpPr>
        <p:spPr>
          <a:xfrm>
            <a:off x="1907704" y="136525"/>
            <a:ext cx="7128792" cy="1090885"/>
          </a:xfrm>
        </p:spPr>
        <p:txBody>
          <a:bodyPr>
            <a:normAutofit/>
          </a:bodyPr>
          <a:lstStyle/>
          <a:p>
            <a:pPr algn="l"/>
            <a:r>
              <a:rPr lang="en-GB" sz="2800" b="1" dirty="0">
                <a:solidFill>
                  <a:schemeClr val="accent1">
                    <a:lumMod val="75000"/>
                  </a:schemeClr>
                </a:solidFill>
              </a:rPr>
              <a:t>2. The EC arguments and our answers (3/3)</a:t>
            </a:r>
          </a:p>
        </p:txBody>
      </p:sp>
    </p:spTree>
    <p:extLst>
      <p:ext uri="{BB962C8B-B14F-4D97-AF65-F5344CB8AC3E}">
        <p14:creationId xmlns:p14="http://schemas.microsoft.com/office/powerpoint/2010/main" val="161905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au 2">
            <a:extLst>
              <a:ext uri="{FF2B5EF4-FFF2-40B4-BE49-F238E27FC236}">
                <a16:creationId xmlns:a16="http://schemas.microsoft.com/office/drawing/2014/main" id="{FC3E92D4-7723-4631-A60D-8B5EE3964858}"/>
              </a:ext>
            </a:extLst>
          </p:cNvPr>
          <p:cNvGraphicFramePr>
            <a:graphicFrameLocks noGrp="1"/>
          </p:cNvGraphicFramePr>
          <p:nvPr>
            <p:extLst>
              <p:ext uri="{D42A27DB-BD31-4B8C-83A1-F6EECF244321}">
                <p14:modId xmlns:p14="http://schemas.microsoft.com/office/powerpoint/2010/main" val="1744898029"/>
              </p:ext>
            </p:extLst>
          </p:nvPr>
        </p:nvGraphicFramePr>
        <p:xfrm>
          <a:off x="1148476" y="1844824"/>
          <a:ext cx="7538324" cy="1234440"/>
        </p:xfrm>
        <a:graphic>
          <a:graphicData uri="http://schemas.openxmlformats.org/drawingml/2006/table">
            <a:tbl>
              <a:tblPr firstRow="1" bandRow="1">
                <a:tableStyleId>{5C22544A-7EE6-4342-B048-85BDC9FD1C3A}</a:tableStyleId>
              </a:tblPr>
              <a:tblGrid>
                <a:gridCol w="7538324">
                  <a:extLst>
                    <a:ext uri="{9D8B030D-6E8A-4147-A177-3AD203B41FA5}">
                      <a16:colId xmlns:a16="http://schemas.microsoft.com/office/drawing/2014/main" val="2711026634"/>
                    </a:ext>
                  </a:extLst>
                </a:gridCol>
              </a:tblGrid>
              <a:tr h="1169409">
                <a:tc>
                  <a:txBody>
                    <a:bodyPr/>
                    <a:lstStyle/>
                    <a:p>
                      <a:pPr marL="285750" indent="-285750">
                        <a:buFont typeface="Arial" panose="020B0604020202020204" pitchFamily="34" charset="0"/>
                        <a:buChar char="•"/>
                      </a:pPr>
                      <a:r>
                        <a:rPr lang="en-GB" sz="1500" b="0" dirty="0">
                          <a:solidFill>
                            <a:schemeClr val="tx1"/>
                          </a:solidFill>
                        </a:rPr>
                        <a:t>The integration of IPSAS is not neutral: the assessment of the impact and its possible implementation by the entities' accounting departments is a cumbersome and time-consuming process for Implementing Partners, even if it would be limited to the “guarantee liability” reporting.</a:t>
                      </a:r>
                    </a:p>
                    <a:p>
                      <a:pPr marL="285750" indent="-285750">
                        <a:buFont typeface="Arial" panose="020B0604020202020204" pitchFamily="34" charset="0"/>
                        <a:buChar char="•"/>
                      </a:pPr>
                      <a:r>
                        <a:rPr lang="en-GB" sz="1500" b="0" dirty="0">
                          <a:solidFill>
                            <a:schemeClr val="tx1"/>
                          </a:solidFill>
                        </a:rPr>
                        <a:t>After a (more than expected) cumbersome Pillar Assessment process for IPs.</a:t>
                      </a:r>
                    </a:p>
                  </a:txBody>
                  <a:tcPr>
                    <a:solidFill>
                      <a:srgbClr val="D0D8E8"/>
                    </a:solidFill>
                  </a:tcPr>
                </a:tc>
                <a:extLst>
                  <a:ext uri="{0D108BD9-81ED-4DB2-BD59-A6C34878D82A}">
                    <a16:rowId xmlns:a16="http://schemas.microsoft.com/office/drawing/2014/main" val="688612983"/>
                  </a:ext>
                </a:extLst>
              </a:tr>
            </a:tbl>
          </a:graphicData>
        </a:graphic>
      </p:graphicFrame>
      <p:sp>
        <p:nvSpPr>
          <p:cNvPr id="11" name="Title 1">
            <a:extLst>
              <a:ext uri="{FF2B5EF4-FFF2-40B4-BE49-F238E27FC236}">
                <a16:creationId xmlns:a16="http://schemas.microsoft.com/office/drawing/2014/main" id="{EFF317A3-A8CF-40E9-A546-40142F197B75}"/>
              </a:ext>
            </a:extLst>
          </p:cNvPr>
          <p:cNvSpPr>
            <a:spLocks noGrp="1"/>
          </p:cNvSpPr>
          <p:nvPr>
            <p:ph type="title"/>
          </p:nvPr>
        </p:nvSpPr>
        <p:spPr>
          <a:xfrm>
            <a:off x="1907704" y="136525"/>
            <a:ext cx="7128792" cy="1090885"/>
          </a:xfrm>
        </p:spPr>
        <p:txBody>
          <a:bodyPr>
            <a:normAutofit/>
          </a:bodyPr>
          <a:lstStyle/>
          <a:p>
            <a:pPr algn="l"/>
            <a:r>
              <a:rPr lang="en-GB" sz="2800" b="1" dirty="0">
                <a:solidFill>
                  <a:schemeClr val="accent1">
                    <a:lumMod val="75000"/>
                  </a:schemeClr>
                </a:solidFill>
              </a:rPr>
              <a:t>3. Other arguments for Implementing Partners </a:t>
            </a:r>
          </a:p>
        </p:txBody>
      </p:sp>
      <p:graphicFrame>
        <p:nvGraphicFramePr>
          <p:cNvPr id="10" name="Tableau 9">
            <a:extLst>
              <a:ext uri="{FF2B5EF4-FFF2-40B4-BE49-F238E27FC236}">
                <a16:creationId xmlns:a16="http://schemas.microsoft.com/office/drawing/2014/main" id="{92B65BC9-C2A1-4EB2-AB55-36FE853D7563}"/>
              </a:ext>
            </a:extLst>
          </p:cNvPr>
          <p:cNvGraphicFramePr>
            <a:graphicFrameLocks noGrp="1"/>
          </p:cNvGraphicFramePr>
          <p:nvPr>
            <p:extLst>
              <p:ext uri="{D42A27DB-BD31-4B8C-83A1-F6EECF244321}">
                <p14:modId xmlns:p14="http://schemas.microsoft.com/office/powerpoint/2010/main" val="1499063299"/>
              </p:ext>
            </p:extLst>
          </p:nvPr>
        </p:nvGraphicFramePr>
        <p:xfrm>
          <a:off x="1148476" y="3261234"/>
          <a:ext cx="7536274" cy="840340"/>
        </p:xfrm>
        <a:graphic>
          <a:graphicData uri="http://schemas.openxmlformats.org/drawingml/2006/table">
            <a:tbl>
              <a:tblPr firstRow="1" bandRow="1">
                <a:tableStyleId>{5C22544A-7EE6-4342-B048-85BDC9FD1C3A}</a:tableStyleId>
              </a:tblPr>
              <a:tblGrid>
                <a:gridCol w="7536274">
                  <a:extLst>
                    <a:ext uri="{9D8B030D-6E8A-4147-A177-3AD203B41FA5}">
                      <a16:colId xmlns:a16="http://schemas.microsoft.com/office/drawing/2014/main" val="2711026634"/>
                    </a:ext>
                  </a:extLst>
                </a:gridCol>
              </a:tblGrid>
              <a:tr h="840340">
                <a:tc>
                  <a:txBody>
                    <a:bodyPr/>
                    <a:lstStyle/>
                    <a:p>
                      <a:pPr marL="285750" indent="-285750">
                        <a:buFont typeface="Arial" panose="020B0604020202020204" pitchFamily="34" charset="0"/>
                        <a:buChar char="•"/>
                      </a:pPr>
                      <a:r>
                        <a:rPr lang="en-GB" sz="1500" b="0" dirty="0">
                          <a:solidFill>
                            <a:schemeClr val="tx1"/>
                          </a:solidFill>
                        </a:rPr>
                        <a:t>This late novelty also raises legal uncertainty: new rules with regard to the Terms of Reference on the basis of which NPBIs have decided or not to get pillar assessed. </a:t>
                      </a:r>
                    </a:p>
                  </a:txBody>
                  <a:tcPr>
                    <a:solidFill>
                      <a:srgbClr val="D0D8E8"/>
                    </a:solidFill>
                  </a:tcPr>
                </a:tc>
                <a:extLst>
                  <a:ext uri="{0D108BD9-81ED-4DB2-BD59-A6C34878D82A}">
                    <a16:rowId xmlns:a16="http://schemas.microsoft.com/office/drawing/2014/main" val="688612983"/>
                  </a:ext>
                </a:extLst>
              </a:tr>
            </a:tbl>
          </a:graphicData>
        </a:graphic>
      </p:graphicFrame>
      <p:graphicFrame>
        <p:nvGraphicFramePr>
          <p:cNvPr id="12" name="Tableau 11">
            <a:extLst>
              <a:ext uri="{FF2B5EF4-FFF2-40B4-BE49-F238E27FC236}">
                <a16:creationId xmlns:a16="http://schemas.microsoft.com/office/drawing/2014/main" id="{F7120BED-858B-4C28-B8F8-D07EF6B7FD73}"/>
              </a:ext>
            </a:extLst>
          </p:cNvPr>
          <p:cNvGraphicFramePr>
            <a:graphicFrameLocks noGrp="1"/>
          </p:cNvGraphicFramePr>
          <p:nvPr>
            <p:extLst>
              <p:ext uri="{D42A27DB-BD31-4B8C-83A1-F6EECF244321}">
                <p14:modId xmlns:p14="http://schemas.microsoft.com/office/powerpoint/2010/main" val="2708976201"/>
              </p:ext>
            </p:extLst>
          </p:nvPr>
        </p:nvGraphicFramePr>
        <p:xfrm>
          <a:off x="1146426" y="4322491"/>
          <a:ext cx="7534860" cy="906457"/>
        </p:xfrm>
        <a:graphic>
          <a:graphicData uri="http://schemas.openxmlformats.org/drawingml/2006/table">
            <a:tbl>
              <a:tblPr firstRow="1" bandRow="1">
                <a:tableStyleId>{5C22544A-7EE6-4342-B048-85BDC9FD1C3A}</a:tableStyleId>
              </a:tblPr>
              <a:tblGrid>
                <a:gridCol w="7534860">
                  <a:extLst>
                    <a:ext uri="{9D8B030D-6E8A-4147-A177-3AD203B41FA5}">
                      <a16:colId xmlns:a16="http://schemas.microsoft.com/office/drawing/2014/main" val="2711026634"/>
                    </a:ext>
                  </a:extLst>
                </a:gridCol>
              </a:tblGrid>
              <a:tr h="906457">
                <a:tc>
                  <a:txBody>
                    <a:bodyPr/>
                    <a:lstStyle/>
                    <a:p>
                      <a:pPr marL="285750" indent="-285750">
                        <a:buFont typeface="Arial" panose="020B0604020202020204" pitchFamily="34" charset="0"/>
                        <a:buChar char="•"/>
                      </a:pPr>
                      <a:r>
                        <a:rPr lang="en-GB" sz="1500" b="0" dirty="0">
                          <a:solidFill>
                            <a:schemeClr val="tx1"/>
                          </a:solidFill>
                        </a:rPr>
                        <a:t>The IFRS system is used by almost all members of the ELTI and NEFI networks, including small institutions. This constraint may hinder the deployment of the </a:t>
                      </a:r>
                      <a:r>
                        <a:rPr lang="en-GB" sz="1500" b="0" dirty="0" err="1">
                          <a:solidFill>
                            <a:schemeClr val="tx1"/>
                          </a:solidFill>
                        </a:rPr>
                        <a:t>InvestEU</a:t>
                      </a:r>
                      <a:r>
                        <a:rPr lang="en-GB" sz="1500" b="0" dirty="0">
                          <a:solidFill>
                            <a:schemeClr val="tx1"/>
                          </a:solidFill>
                        </a:rPr>
                        <a:t> programme.</a:t>
                      </a:r>
                    </a:p>
                  </a:txBody>
                  <a:tcPr>
                    <a:solidFill>
                      <a:srgbClr val="D0D8E8"/>
                    </a:solidFill>
                  </a:tcPr>
                </a:tc>
                <a:extLst>
                  <a:ext uri="{0D108BD9-81ED-4DB2-BD59-A6C34878D82A}">
                    <a16:rowId xmlns:a16="http://schemas.microsoft.com/office/drawing/2014/main" val="688612983"/>
                  </a:ext>
                </a:extLst>
              </a:tr>
            </a:tbl>
          </a:graphicData>
        </a:graphic>
      </p:graphicFrame>
      <p:sp>
        <p:nvSpPr>
          <p:cNvPr id="2" name="Triangle isocèle 1">
            <a:extLst>
              <a:ext uri="{FF2B5EF4-FFF2-40B4-BE49-F238E27FC236}">
                <a16:creationId xmlns:a16="http://schemas.microsoft.com/office/drawing/2014/main" id="{FCF52AB3-993D-4458-BA2B-736E979CA981}"/>
              </a:ext>
            </a:extLst>
          </p:cNvPr>
          <p:cNvSpPr/>
          <p:nvPr/>
        </p:nvSpPr>
        <p:spPr>
          <a:xfrm rot="5400000">
            <a:off x="85460" y="2386134"/>
            <a:ext cx="1076610" cy="189414"/>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riangle isocèle 12">
            <a:extLst>
              <a:ext uri="{FF2B5EF4-FFF2-40B4-BE49-F238E27FC236}">
                <a16:creationId xmlns:a16="http://schemas.microsoft.com/office/drawing/2014/main" id="{7803CAB2-010A-44F6-94F5-7C2A3C192519}"/>
              </a:ext>
            </a:extLst>
          </p:cNvPr>
          <p:cNvSpPr/>
          <p:nvPr/>
        </p:nvSpPr>
        <p:spPr>
          <a:xfrm rot="5400000">
            <a:off x="85460" y="3545300"/>
            <a:ext cx="1076610" cy="189414"/>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riangle isocèle 13">
            <a:extLst>
              <a:ext uri="{FF2B5EF4-FFF2-40B4-BE49-F238E27FC236}">
                <a16:creationId xmlns:a16="http://schemas.microsoft.com/office/drawing/2014/main" id="{B99D313F-194F-4977-86B0-A2A8C1CA2338}"/>
              </a:ext>
            </a:extLst>
          </p:cNvPr>
          <p:cNvSpPr/>
          <p:nvPr/>
        </p:nvSpPr>
        <p:spPr>
          <a:xfrm rot="5400000">
            <a:off x="81996" y="4812488"/>
            <a:ext cx="1076610" cy="189414"/>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993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356350"/>
            <a:ext cx="9144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European Association of Long-Term Investors (ELTI) a.i.s.b.l.</a:t>
            </a:r>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8385D3-9729-4B34-B5C3-E9FD64FFC73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au 2">
            <a:extLst>
              <a:ext uri="{FF2B5EF4-FFF2-40B4-BE49-F238E27FC236}">
                <a16:creationId xmlns:a16="http://schemas.microsoft.com/office/drawing/2014/main" id="{FC3E92D4-7723-4631-A60D-8B5EE3964858}"/>
              </a:ext>
            </a:extLst>
          </p:cNvPr>
          <p:cNvGraphicFramePr>
            <a:graphicFrameLocks noGrp="1"/>
          </p:cNvGraphicFramePr>
          <p:nvPr>
            <p:extLst>
              <p:ext uri="{D42A27DB-BD31-4B8C-83A1-F6EECF244321}">
                <p14:modId xmlns:p14="http://schemas.microsoft.com/office/powerpoint/2010/main" val="1787502485"/>
              </p:ext>
            </p:extLst>
          </p:nvPr>
        </p:nvGraphicFramePr>
        <p:xfrm>
          <a:off x="395536" y="1380263"/>
          <a:ext cx="8352928" cy="1375225"/>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val="2711026634"/>
                    </a:ext>
                  </a:extLst>
                </a:gridCol>
              </a:tblGrid>
              <a:tr h="1375225">
                <a:tc>
                  <a:txBody>
                    <a:bodyPr/>
                    <a:lstStyle/>
                    <a:p>
                      <a:pPr marL="0" indent="0" algn="just">
                        <a:buFont typeface="Arial" panose="020B0604020202020204" pitchFamily="34" charset="0"/>
                        <a:buNone/>
                      </a:pPr>
                      <a:r>
                        <a:rPr lang="en-GB" sz="1500" b="1" dirty="0" err="1">
                          <a:solidFill>
                            <a:schemeClr val="tx1"/>
                          </a:solidFill>
                        </a:rPr>
                        <a:t>KfW</a:t>
                      </a:r>
                      <a:r>
                        <a:rPr lang="en-GB" sz="1500" b="1" dirty="0">
                          <a:solidFill>
                            <a:schemeClr val="tx1"/>
                          </a:solidFill>
                        </a:rPr>
                        <a:t> and AFD guarantee agreements within the framework of the EFSD: </a:t>
                      </a:r>
                    </a:p>
                    <a:p>
                      <a:pPr marL="0" indent="0" algn="just">
                        <a:buFont typeface="Arial" panose="020B0604020202020204" pitchFamily="34" charset="0"/>
                        <a:buNone/>
                      </a:pPr>
                      <a:endParaRPr lang="en-GB" sz="1500" b="0" dirty="0">
                        <a:solidFill>
                          <a:schemeClr val="tx1"/>
                        </a:solidFill>
                      </a:endParaRPr>
                    </a:p>
                    <a:p>
                      <a:pPr marL="0" indent="0" algn="just">
                        <a:buFont typeface="Arial" panose="020B0604020202020204" pitchFamily="34" charset="0"/>
                        <a:buNone/>
                      </a:pPr>
                      <a:r>
                        <a:rPr lang="en-GB" sz="1500" b="0" dirty="0">
                          <a:solidFill>
                            <a:schemeClr val="tx1"/>
                          </a:solidFill>
                        </a:rPr>
                        <a:t>There is a clause allowing them to provide, on an annual basis, a certificate drawn up by an external auditor, which ensures that there are no major differences between the requirements of IPSAS 41 and IFRS9.</a:t>
                      </a:r>
                    </a:p>
                  </a:txBody>
                  <a:tcPr>
                    <a:solidFill>
                      <a:srgbClr val="D0D8E8"/>
                    </a:solidFill>
                  </a:tcPr>
                </a:tc>
                <a:extLst>
                  <a:ext uri="{0D108BD9-81ED-4DB2-BD59-A6C34878D82A}">
                    <a16:rowId xmlns:a16="http://schemas.microsoft.com/office/drawing/2014/main" val="688612983"/>
                  </a:ext>
                </a:extLst>
              </a:tr>
            </a:tbl>
          </a:graphicData>
        </a:graphic>
      </p:graphicFrame>
      <p:sp>
        <p:nvSpPr>
          <p:cNvPr id="11" name="Title 1">
            <a:extLst>
              <a:ext uri="{FF2B5EF4-FFF2-40B4-BE49-F238E27FC236}">
                <a16:creationId xmlns:a16="http://schemas.microsoft.com/office/drawing/2014/main" id="{EFF317A3-A8CF-40E9-A546-40142F197B75}"/>
              </a:ext>
            </a:extLst>
          </p:cNvPr>
          <p:cNvSpPr>
            <a:spLocks noGrp="1"/>
          </p:cNvSpPr>
          <p:nvPr>
            <p:ph type="title"/>
          </p:nvPr>
        </p:nvSpPr>
        <p:spPr>
          <a:xfrm>
            <a:off x="1907704" y="136525"/>
            <a:ext cx="7128792" cy="1090885"/>
          </a:xfrm>
        </p:spPr>
        <p:txBody>
          <a:bodyPr>
            <a:normAutofit/>
          </a:bodyPr>
          <a:lstStyle/>
          <a:p>
            <a:pPr algn="l"/>
            <a:r>
              <a:rPr lang="en-GB" sz="2800" b="1" dirty="0">
                <a:solidFill>
                  <a:schemeClr val="accent1">
                    <a:lumMod val="75000"/>
                  </a:schemeClr>
                </a:solidFill>
              </a:rPr>
              <a:t>4. Case studies from </a:t>
            </a:r>
            <a:r>
              <a:rPr lang="en-GB" sz="2800" b="1" dirty="0" err="1">
                <a:solidFill>
                  <a:schemeClr val="accent1">
                    <a:lumMod val="75000"/>
                  </a:schemeClr>
                </a:solidFill>
              </a:rPr>
              <a:t>KfW</a:t>
            </a:r>
            <a:r>
              <a:rPr lang="en-GB" sz="2800" b="1" dirty="0">
                <a:solidFill>
                  <a:schemeClr val="accent1">
                    <a:lumMod val="75000"/>
                  </a:schemeClr>
                </a:solidFill>
              </a:rPr>
              <a:t> and AFD (1/2)</a:t>
            </a:r>
          </a:p>
        </p:txBody>
      </p:sp>
      <p:sp>
        <p:nvSpPr>
          <p:cNvPr id="9" name="Rectangle : coins arrondis 8">
            <a:extLst>
              <a:ext uri="{FF2B5EF4-FFF2-40B4-BE49-F238E27FC236}">
                <a16:creationId xmlns:a16="http://schemas.microsoft.com/office/drawing/2014/main" id="{3769CC1C-1D79-47A4-AFC3-1716657EF211}"/>
              </a:ext>
            </a:extLst>
          </p:cNvPr>
          <p:cNvSpPr/>
          <p:nvPr/>
        </p:nvSpPr>
        <p:spPr>
          <a:xfrm>
            <a:off x="395536" y="3143476"/>
            <a:ext cx="4032449" cy="3212874"/>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1300" dirty="0">
              <a:solidFill>
                <a:schemeClr val="tx1"/>
              </a:solidFill>
            </a:endParaRPr>
          </a:p>
          <a:p>
            <a:pPr algn="just"/>
            <a:r>
              <a:rPr lang="fr-FR" sz="1300" dirty="0">
                <a:solidFill>
                  <a:schemeClr val="tx1"/>
                </a:solidFill>
              </a:rPr>
              <a:t>« (…) the </a:t>
            </a:r>
            <a:r>
              <a:rPr lang="en-GB" sz="1300" dirty="0">
                <a:solidFill>
                  <a:schemeClr val="tx1"/>
                </a:solidFill>
              </a:rPr>
              <a:t>Commission accepts that the Financial Statements as required under paragraphs (a) and (d) of clause 10.5 are </a:t>
            </a:r>
            <a:r>
              <a:rPr lang="en-GB" sz="1300" b="1" dirty="0">
                <a:solidFill>
                  <a:schemeClr val="tx1"/>
                </a:solidFill>
              </a:rPr>
              <a:t>prepared in accordance with</a:t>
            </a:r>
            <a:r>
              <a:rPr lang="en-GB" sz="1300" dirty="0">
                <a:solidFill>
                  <a:schemeClr val="tx1"/>
                </a:solidFill>
              </a:rPr>
              <a:t> the internationally accepted financial accounting standards (</a:t>
            </a:r>
            <a:r>
              <a:rPr lang="en-GB" sz="1300" b="1" dirty="0">
                <a:solidFill>
                  <a:schemeClr val="tx1"/>
                </a:solidFill>
              </a:rPr>
              <a:t>IFRS</a:t>
            </a:r>
            <a:r>
              <a:rPr lang="en-GB" sz="1300" dirty="0">
                <a:solidFill>
                  <a:schemeClr val="tx1"/>
                </a:solidFill>
              </a:rPr>
              <a:t>) as endorsed by the European Union, </a:t>
            </a:r>
            <a:r>
              <a:rPr lang="en-GB" sz="1300" b="1" dirty="0">
                <a:solidFill>
                  <a:schemeClr val="tx1"/>
                </a:solidFill>
              </a:rPr>
              <a:t>on condition</a:t>
            </a:r>
            <a:r>
              <a:rPr lang="en-GB" sz="1300" dirty="0">
                <a:solidFill>
                  <a:schemeClr val="tx1"/>
                </a:solidFill>
              </a:rPr>
              <a:t> that </a:t>
            </a:r>
            <a:r>
              <a:rPr lang="en-GB" sz="1300" dirty="0" err="1">
                <a:solidFill>
                  <a:schemeClr val="tx1"/>
                </a:solidFill>
              </a:rPr>
              <a:t>KfW</a:t>
            </a:r>
            <a:r>
              <a:rPr lang="en-GB" sz="1300" dirty="0">
                <a:solidFill>
                  <a:schemeClr val="tx1"/>
                </a:solidFill>
              </a:rPr>
              <a:t> shall provide to the Commission, by at the latest 15 May of each year following the Effective Date, a certificate issued by an </a:t>
            </a:r>
            <a:r>
              <a:rPr lang="en-GB" sz="1300" b="1" dirty="0">
                <a:solidFill>
                  <a:schemeClr val="tx1"/>
                </a:solidFill>
              </a:rPr>
              <a:t>independent external auditor stating that there are no differences </a:t>
            </a:r>
            <a:r>
              <a:rPr lang="en-GB" sz="1300" dirty="0">
                <a:solidFill>
                  <a:schemeClr val="tx1"/>
                </a:solidFill>
              </a:rPr>
              <a:t>between the requirements under IFRS as compared to the accounting rules referred to under paragraph (a) of clause 10.5 which would result in material differences in those Financial Statements (…) </a:t>
            </a:r>
            <a:r>
              <a:rPr lang="fr-FR" sz="1300" dirty="0">
                <a:solidFill>
                  <a:schemeClr val="tx1"/>
                </a:solidFill>
              </a:rPr>
              <a:t>»</a:t>
            </a:r>
            <a:endParaRPr lang="en-GB" sz="1300" dirty="0">
              <a:solidFill>
                <a:schemeClr val="tx1"/>
              </a:solidFill>
            </a:endParaRPr>
          </a:p>
        </p:txBody>
      </p:sp>
      <p:sp>
        <p:nvSpPr>
          <p:cNvPr id="23" name="Rectangle : coins arrondis 22">
            <a:extLst>
              <a:ext uri="{FF2B5EF4-FFF2-40B4-BE49-F238E27FC236}">
                <a16:creationId xmlns:a16="http://schemas.microsoft.com/office/drawing/2014/main" id="{1909BF02-9EF8-4847-BF45-5603E4D7CFA9}"/>
              </a:ext>
            </a:extLst>
          </p:cNvPr>
          <p:cNvSpPr/>
          <p:nvPr/>
        </p:nvSpPr>
        <p:spPr>
          <a:xfrm>
            <a:off x="4716016" y="3120614"/>
            <a:ext cx="4032448" cy="3235735"/>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300" dirty="0">
                <a:solidFill>
                  <a:schemeClr val="tx1"/>
                </a:solidFill>
              </a:rPr>
              <a:t>« (…) </a:t>
            </a:r>
            <a:r>
              <a:rPr lang="en-GB" sz="1300" dirty="0">
                <a:solidFill>
                  <a:schemeClr val="tx1"/>
                </a:solidFill>
              </a:rPr>
              <a:t>AFD shall provide to the Commission, by at the latest 15 May of each year following the Effective Date, either a certificate issued by an independent external auditor stating that there are no differences between the requirements under IFRS as compared to the Applicable Accounting Rules which would result in material differences in those Financial Statements or, should the auditors conclude that the application of IFRS would result in material differences, the necessary adjustments certified by the auditor </a:t>
            </a:r>
            <a:r>
              <a:rPr lang="fr-FR" sz="1300" dirty="0">
                <a:solidFill>
                  <a:schemeClr val="tx1"/>
                </a:solidFill>
              </a:rPr>
              <a:t>»</a:t>
            </a:r>
            <a:endParaRPr lang="en-GB" sz="1300" dirty="0">
              <a:solidFill>
                <a:schemeClr val="tx1"/>
              </a:solidFill>
            </a:endParaRPr>
          </a:p>
        </p:txBody>
      </p:sp>
      <p:pic>
        <p:nvPicPr>
          <p:cNvPr id="1028" name="Picture 4" descr="KfW | LinkedIn">
            <a:extLst>
              <a:ext uri="{FF2B5EF4-FFF2-40B4-BE49-F238E27FC236}">
                <a16:creationId xmlns:a16="http://schemas.microsoft.com/office/drawing/2014/main" id="{C406E3FA-CDB8-4C50-B57D-7742DDA9539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338" t="30171" r="10284" b="32029"/>
          <a:stretch/>
        </p:blipFill>
        <p:spPr bwMode="auto">
          <a:xfrm>
            <a:off x="1889783" y="2897732"/>
            <a:ext cx="936103" cy="44576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omment contacter l'agence française de développement ?">
            <a:extLst>
              <a:ext uri="{FF2B5EF4-FFF2-40B4-BE49-F238E27FC236}">
                <a16:creationId xmlns:a16="http://schemas.microsoft.com/office/drawing/2014/main" id="{6335EFCB-42DB-469F-8F0D-CE1B493A5B6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66" t="15690" r="38333" b="17693"/>
          <a:stretch/>
        </p:blipFill>
        <p:spPr bwMode="auto">
          <a:xfrm>
            <a:off x="6009660" y="2848621"/>
            <a:ext cx="1445160" cy="580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382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F50424E1A64E242929962A83978DF59" ma:contentTypeVersion="12" ma:contentTypeDescription="Crée un document." ma:contentTypeScope="" ma:versionID="1ca6f16188e74b20d45969646ed36fdf">
  <xsd:schema xmlns:xsd="http://www.w3.org/2001/XMLSchema" xmlns:xs="http://www.w3.org/2001/XMLSchema" xmlns:p="http://schemas.microsoft.com/office/2006/metadata/properties" xmlns:ns2="9c66bfc4-362e-4a11-9878-9943ffeada6e" xmlns:ns3="5411c191-2c3c-4cfb-af2b-1619e73f8996" targetNamespace="http://schemas.microsoft.com/office/2006/metadata/properties" ma:root="true" ma:fieldsID="9138c4f7b04831e83d02d949fbdd5fcc" ns2:_="" ns3:_="">
    <xsd:import namespace="9c66bfc4-362e-4a11-9878-9943ffeada6e"/>
    <xsd:import namespace="5411c191-2c3c-4cfb-af2b-1619e73f899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6bfc4-362e-4a11-9878-9943ffead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11c191-2c3c-4cfb-af2b-1619e73f8996" elementFormDefault="qualified">
    <xsd:import namespace="http://schemas.microsoft.com/office/2006/documentManagement/types"/>
    <xsd:import namespace="http://schemas.microsoft.com/office/infopath/2007/PartnerControls"/>
    <xsd:element name="SharedWithUsers" ma:index="13"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F3BD4C-442F-4202-A3CC-2192C3A88F90}">
  <ds:schemaRefs>
    <ds:schemaRef ds:uri="http://schemas.microsoft.com/sharepoint/v3/contenttype/forms"/>
  </ds:schemaRefs>
</ds:datastoreItem>
</file>

<file path=customXml/itemProps2.xml><?xml version="1.0" encoding="utf-8"?>
<ds:datastoreItem xmlns:ds="http://schemas.openxmlformats.org/officeDocument/2006/customXml" ds:itemID="{2CF83E32-D038-45D5-AC31-1E6D2F59C9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66bfc4-362e-4a11-9878-9943ffeada6e"/>
    <ds:schemaRef ds:uri="5411c191-2c3c-4cfb-af2b-1619e73f89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625ED4-F212-4314-BCF3-86CF53EA781F}">
  <ds:schemaRefs>
    <ds:schemaRef ds:uri="5411c191-2c3c-4cfb-af2b-1619e73f8996"/>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9c66bfc4-362e-4a11-9878-9943ffeada6e"/>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1757</Words>
  <Application>Microsoft Office PowerPoint</Application>
  <PresentationFormat>Affichage à l'écran (4:3)</PresentationFormat>
  <Paragraphs>160</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Courier New</vt:lpstr>
      <vt:lpstr>Wingdings</vt:lpstr>
      <vt:lpstr>Office Theme</vt:lpstr>
      <vt:lpstr>Accounting standards applicable within the future InvestEU reporting  Virtual Workshop – Friday, 10 July 2020 2:30 – 4:30 pm (CET) </vt:lpstr>
      <vt:lpstr>SUMMARY</vt:lpstr>
      <vt:lpstr>1. Background (1/2) </vt:lpstr>
      <vt:lpstr>Présentation PowerPoint</vt:lpstr>
      <vt:lpstr>2. The EC arguments and our answers (1/3)</vt:lpstr>
      <vt:lpstr>2. The EC arguments and our answers (2/3)</vt:lpstr>
      <vt:lpstr>2. The EC arguments and our answers (3/3)</vt:lpstr>
      <vt:lpstr>3. Other arguments for Implementing Partners </vt:lpstr>
      <vt:lpstr>4. Case studies from KfW and AFD (1/2)</vt:lpstr>
      <vt:lpstr>4. Case studies from KfW and AFD (2/2)</vt:lpstr>
      <vt:lpstr>5. Tour de table</vt:lpstr>
      <vt:lpstr>Contact </vt:lpstr>
    </vt:vector>
  </TitlesOfParts>
  <Company>European Investment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ELTI Working Group on Accounting and Reporting Implementing IFRS 9</dc:title>
  <dc:creator>GONZALEZ Marie-Carmen</dc:creator>
  <cp:lastModifiedBy>Pierre JOUANNO</cp:lastModifiedBy>
  <cp:revision>211</cp:revision>
  <cp:lastPrinted>2014-11-05T10:17:57Z</cp:lastPrinted>
  <dcterms:created xsi:type="dcterms:W3CDTF">2014-10-27T12:03:35Z</dcterms:created>
  <dcterms:modified xsi:type="dcterms:W3CDTF">2020-07-08T13:17:11Z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fe53b9-638e-4ef6-8894-a240baf5be6f_Enabled">
    <vt:lpwstr>True</vt:lpwstr>
  </property>
  <property fmtid="{D5CDD505-2E9C-101B-9397-08002B2CF9AE}" pid="3" name="MSIP_Label_06fe53b9-638e-4ef6-8894-a240baf5be6f_SiteId">
    <vt:lpwstr>6eab6365-8194-49c6-a4d0-e2d1a0fbeb74</vt:lpwstr>
  </property>
  <property fmtid="{D5CDD505-2E9C-101B-9397-08002B2CF9AE}" pid="4" name="MSIP_Label_06fe53b9-638e-4ef6-8894-a240baf5be6f_Ref">
    <vt:lpwstr>https://api.informationprotection.azure.com/api/6eab6365-8194-49c6-a4d0-e2d1a0fbeb74</vt:lpwstr>
  </property>
  <property fmtid="{D5CDD505-2E9C-101B-9397-08002B2CF9AE}" pid="5" name="MSIP_Label_06fe53b9-638e-4ef6-8894-a240baf5be6f_Owner">
    <vt:lpwstr>Laurent.Zylberberg@caissedesdepots.fr</vt:lpwstr>
  </property>
  <property fmtid="{D5CDD505-2E9C-101B-9397-08002B2CF9AE}" pid="6" name="MSIP_Label_06fe53b9-638e-4ef6-8894-a240baf5be6f_SetDate">
    <vt:lpwstr>2018-03-01T09:14:43.6877679+01:00</vt:lpwstr>
  </property>
  <property fmtid="{D5CDD505-2E9C-101B-9397-08002B2CF9AE}" pid="7" name="MSIP_Label_06fe53b9-638e-4ef6-8894-a240baf5be6f_Name">
    <vt:lpwstr>CDC-Interne</vt:lpwstr>
  </property>
  <property fmtid="{D5CDD505-2E9C-101B-9397-08002B2CF9AE}" pid="8" name="MSIP_Label_06fe53b9-638e-4ef6-8894-a240baf5be6f_Application">
    <vt:lpwstr>Microsoft Azure Information Protection</vt:lpwstr>
  </property>
  <property fmtid="{D5CDD505-2E9C-101B-9397-08002B2CF9AE}" pid="9" name="MSIP_Label_06fe53b9-638e-4ef6-8894-a240baf5be6f_Extended_MSFT_Method">
    <vt:lpwstr>Automatic</vt:lpwstr>
  </property>
  <property fmtid="{D5CDD505-2E9C-101B-9397-08002B2CF9AE}" pid="10" name="Sensitivity">
    <vt:lpwstr>CDC-Interne</vt:lpwstr>
  </property>
  <property fmtid="{D5CDD505-2E9C-101B-9397-08002B2CF9AE}" pid="11" name="ContentTypeId">
    <vt:lpwstr>0x0101007F50424E1A64E242929962A83978DF59</vt:lpwstr>
  </property>
</Properties>
</file>