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8" r:id="rId5"/>
    <p:sldId id="643" r:id="rId6"/>
    <p:sldId id="673" r:id="rId7"/>
    <p:sldId id="674" r:id="rId8"/>
    <p:sldId id="675" r:id="rId9"/>
    <p:sldId id="676" r:id="rId10"/>
    <p:sldId id="678" r:id="rId11"/>
    <p:sldId id="679" r:id="rId12"/>
    <p:sldId id="680" r:id="rId13"/>
    <p:sldId id="682" r:id="rId14"/>
    <p:sldId id="683" r:id="rId15"/>
    <p:sldId id="684" r:id="rId16"/>
    <p:sldId id="685" r:id="rId17"/>
    <p:sldId id="687" r:id="rId18"/>
    <p:sldId id="688" r:id="rId19"/>
    <p:sldId id="690" r:id="rId20"/>
    <p:sldId id="691" r:id="rId21"/>
    <p:sldId id="692" r:id="rId22"/>
    <p:sldId id="668" r:id="rId23"/>
    <p:sldId id="609" r:id="rId24"/>
    <p:sldId id="610" r:id="rId25"/>
    <p:sldId id="636" r:id="rId26"/>
    <p:sldId id="612" r:id="rId27"/>
    <p:sldId id="693" r:id="rId28"/>
    <p:sldId id="662" r:id="rId29"/>
    <p:sldId id="644" r:id="rId3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Y Julie (MOVE)" initials="Move" lastIdx="1" clrIdx="0">
    <p:extLst>
      <p:ext uri="{19B8F6BF-5375-455C-9EA6-DF929625EA0E}">
        <p15:presenceInfo xmlns:p15="http://schemas.microsoft.com/office/powerpoint/2012/main" userId="BUY Julie (MO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356B1"/>
    <a:srgbClr val="004494"/>
    <a:srgbClr val="CCFF99"/>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2016" autoAdjust="0"/>
  </p:normalViewPr>
  <p:slideViewPr>
    <p:cSldViewPr snapToGrid="0">
      <p:cViewPr varScale="1">
        <p:scale>
          <a:sx n="60" d="100"/>
          <a:sy n="60" d="100"/>
        </p:scale>
        <p:origin x="648" y="6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net1.cec.eu.int\MOVE\B\2\5-Management%20programmes\Selection%20CEF%20Actions%202021-2027\Calls%202021\list-cal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48F-43C9-916A-AF2C35C25E6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48F-43C9-916A-AF2C35C25E61}"/>
              </c:ext>
            </c:extLst>
          </c:dPt>
          <c:cat>
            <c:strRef>
              <c:f>Sheet2!$A$1:$A$2</c:f>
              <c:strCache>
                <c:ptCount val="2"/>
                <c:pt idx="0">
                  <c:v>Non-Implementing Partners</c:v>
                </c:pt>
                <c:pt idx="1">
                  <c:v>Implementing Partners</c:v>
                </c:pt>
              </c:strCache>
            </c:strRef>
          </c:cat>
          <c:val>
            <c:numRef>
              <c:f>Sheet2!$B$1:$B$2</c:f>
              <c:numCache>
                <c:formatCode>0%</c:formatCode>
                <c:ptCount val="2"/>
                <c:pt idx="0">
                  <c:v>0.33333333333333331</c:v>
                </c:pt>
                <c:pt idx="1">
                  <c:v>0.66666666666666663</c:v>
                </c:pt>
              </c:numCache>
            </c:numRef>
          </c:val>
          <c:extLst>
            <c:ext xmlns:c16="http://schemas.microsoft.com/office/drawing/2014/chart" uri="{C3380CC4-5D6E-409C-BE32-E72D297353CC}">
              <c16:uniqueId val="{00000004-C48F-43C9-916A-AF2C35C25E6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0.818</cdr:x>
      <cdr:y>0.76974</cdr:y>
    </cdr:from>
    <cdr:to>
      <cdr:x>0.898</cdr:x>
      <cdr:y>0.86019</cdr:y>
    </cdr:to>
    <cdr:sp macro="" textlink="">
      <cdr:nvSpPr>
        <cdr:cNvPr id="2" name="TextBox 11"/>
        <cdr:cNvSpPr txBox="1"/>
      </cdr:nvSpPr>
      <cdr:spPr>
        <a:xfrm xmlns:a="http://schemas.openxmlformats.org/drawingml/2006/main">
          <a:off x="4948859" y="3142757"/>
          <a:ext cx="48397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BE" b="1" dirty="0" smtClean="0"/>
            <a:t>**</a:t>
          </a:r>
          <a:endParaRPr lang="en-GB"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970" tIns="45985" rIns="91970" bIns="45985" rtlCol="0"/>
          <a:lstStyle>
            <a:lvl1pPr algn="l">
              <a:defRPr sz="1200"/>
            </a:lvl1pPr>
          </a:lstStyle>
          <a:p>
            <a:endParaRPr lang="en-GB"/>
          </a:p>
        </p:txBody>
      </p:sp>
      <p:sp>
        <p:nvSpPr>
          <p:cNvPr id="3" name="Date Placeholder 2"/>
          <p:cNvSpPr>
            <a:spLocks noGrp="1"/>
          </p:cNvSpPr>
          <p:nvPr>
            <p:ph type="dt" sz="quarter" idx="1"/>
          </p:nvPr>
        </p:nvSpPr>
        <p:spPr>
          <a:xfrm>
            <a:off x="3777608" y="0"/>
            <a:ext cx="2889938" cy="498056"/>
          </a:xfrm>
          <a:prstGeom prst="rect">
            <a:avLst/>
          </a:prstGeom>
        </p:spPr>
        <p:txBody>
          <a:bodyPr vert="horz" lIns="91970" tIns="45985" rIns="91970" bIns="45985" rtlCol="0"/>
          <a:lstStyle>
            <a:lvl1pPr algn="r">
              <a:defRPr sz="1200"/>
            </a:lvl1pPr>
          </a:lstStyle>
          <a:p>
            <a:fld id="{3A939EFE-0303-44F6-9A16-FD3B5E015DB1}" type="datetimeFigureOut">
              <a:rPr lang="en-GB" smtClean="0"/>
              <a:t>17/09/2021</a:t>
            </a:fld>
            <a:endParaRPr lang="en-GB"/>
          </a:p>
        </p:txBody>
      </p:sp>
      <p:sp>
        <p:nvSpPr>
          <p:cNvPr id="4" name="Footer Placeholder 3"/>
          <p:cNvSpPr>
            <a:spLocks noGrp="1"/>
          </p:cNvSpPr>
          <p:nvPr>
            <p:ph type="ftr" sz="quarter" idx="2"/>
          </p:nvPr>
        </p:nvSpPr>
        <p:spPr>
          <a:xfrm>
            <a:off x="0" y="9428587"/>
            <a:ext cx="2889938" cy="498055"/>
          </a:xfrm>
          <a:prstGeom prst="rect">
            <a:avLst/>
          </a:prstGeom>
        </p:spPr>
        <p:txBody>
          <a:bodyPr vert="horz" lIns="91970" tIns="45985" rIns="91970" bIns="45985" rtlCol="0" anchor="b"/>
          <a:lstStyle>
            <a:lvl1pPr algn="l">
              <a:defRPr sz="1200"/>
            </a:lvl1pPr>
          </a:lstStyle>
          <a:p>
            <a:endParaRPr lang="en-GB"/>
          </a:p>
        </p:txBody>
      </p:sp>
      <p:sp>
        <p:nvSpPr>
          <p:cNvPr id="5" name="Slide Number Placeholder 4"/>
          <p:cNvSpPr>
            <a:spLocks noGrp="1"/>
          </p:cNvSpPr>
          <p:nvPr>
            <p:ph type="sldNum" sz="quarter" idx="3"/>
          </p:nvPr>
        </p:nvSpPr>
        <p:spPr>
          <a:xfrm>
            <a:off x="3777608" y="9428587"/>
            <a:ext cx="2889938" cy="498055"/>
          </a:xfrm>
          <a:prstGeom prst="rect">
            <a:avLst/>
          </a:prstGeom>
        </p:spPr>
        <p:txBody>
          <a:bodyPr vert="horz" lIns="91970" tIns="45985" rIns="91970" bIns="45985"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970" tIns="45985" rIns="91970" bIns="45985" rtlCol="0"/>
          <a:lstStyle>
            <a:lvl1pPr algn="l">
              <a:defRPr sz="1200"/>
            </a:lvl1pPr>
          </a:lstStyle>
          <a:p>
            <a:endParaRPr lang="en-GB"/>
          </a:p>
        </p:txBody>
      </p:sp>
      <p:sp>
        <p:nvSpPr>
          <p:cNvPr id="3" name="Date Placeholder 2"/>
          <p:cNvSpPr>
            <a:spLocks noGrp="1"/>
          </p:cNvSpPr>
          <p:nvPr>
            <p:ph type="dt" idx="1"/>
          </p:nvPr>
        </p:nvSpPr>
        <p:spPr>
          <a:xfrm>
            <a:off x="3777608" y="0"/>
            <a:ext cx="2889938" cy="498056"/>
          </a:xfrm>
          <a:prstGeom prst="rect">
            <a:avLst/>
          </a:prstGeom>
        </p:spPr>
        <p:txBody>
          <a:bodyPr vert="horz" lIns="91970" tIns="45985" rIns="91970" bIns="45985" rtlCol="0"/>
          <a:lstStyle>
            <a:lvl1pPr algn="r">
              <a:defRPr sz="1200"/>
            </a:lvl1pPr>
          </a:lstStyle>
          <a:p>
            <a:fld id="{A3B926D1-0013-4A80-B64E-9D824EE65210}" type="datetimeFigureOut">
              <a:rPr lang="en-GB" smtClean="0"/>
              <a:t>17/09/2021</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970" tIns="45985" rIns="91970" bIns="45985" rtlCol="0" anchor="ctr"/>
          <a:lstStyle/>
          <a:p>
            <a:endParaRPr lang="en-GB"/>
          </a:p>
        </p:txBody>
      </p:sp>
      <p:sp>
        <p:nvSpPr>
          <p:cNvPr id="5" name="Notes Placeholder 4"/>
          <p:cNvSpPr>
            <a:spLocks noGrp="1"/>
          </p:cNvSpPr>
          <p:nvPr>
            <p:ph type="body" sz="quarter" idx="3"/>
          </p:nvPr>
        </p:nvSpPr>
        <p:spPr>
          <a:xfrm>
            <a:off x="666909" y="4777196"/>
            <a:ext cx="5335270" cy="3908614"/>
          </a:xfrm>
          <a:prstGeom prst="rect">
            <a:avLst/>
          </a:prstGeom>
        </p:spPr>
        <p:txBody>
          <a:bodyPr vert="horz" lIns="91970" tIns="45985" rIns="91970" bIns="4598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7"/>
            <a:ext cx="2889938" cy="498055"/>
          </a:xfrm>
          <a:prstGeom prst="rect">
            <a:avLst/>
          </a:prstGeom>
        </p:spPr>
        <p:txBody>
          <a:bodyPr vert="horz" lIns="91970" tIns="45985" rIns="91970" bIns="45985"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428587"/>
            <a:ext cx="2889938" cy="498055"/>
          </a:xfrm>
          <a:prstGeom prst="rect">
            <a:avLst/>
          </a:prstGeom>
        </p:spPr>
        <p:txBody>
          <a:bodyPr vert="horz" lIns="91970" tIns="45985" rIns="91970" bIns="45985"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84918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146622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62904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3242286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transport/infrastructure/tentec/tentec-portal/map/docs/AFIF1_2_150kw_350kw.pdf" TargetMode="External"/><Relationship Id="rId2" Type="http://schemas.openxmlformats.org/officeDocument/2006/relationships/image" Target="../media/image11.emf"/><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ec.europa.eu/transport/infrastructure/tentec/tentec-portal/map/map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3387" y="1360967"/>
            <a:ext cx="10065224" cy="3083442"/>
          </a:xfrm>
        </p:spPr>
        <p:txBody>
          <a:bodyPr>
            <a:noAutofit/>
          </a:bodyPr>
          <a:lstStyle/>
          <a:p>
            <a:pPr marL="0" indent="0" algn="ctr"/>
            <a:r>
              <a:rPr lang="en-GB" altLang="fr-FR" sz="4400" dirty="0" smtClean="0"/>
              <a:t/>
            </a:r>
            <a:br>
              <a:rPr lang="en-GB" altLang="fr-FR" sz="4400" dirty="0" smtClean="0"/>
            </a:br>
            <a:r>
              <a:rPr lang="en-GB" altLang="fr-FR" sz="3600" dirty="0" smtClean="0"/>
              <a:t>ALTERNATIVE FUELS </a:t>
            </a:r>
            <a:br>
              <a:rPr lang="en-GB" altLang="fr-FR" sz="3600" dirty="0" smtClean="0"/>
            </a:br>
            <a:r>
              <a:rPr lang="en-GB" altLang="fr-FR" sz="3600" dirty="0" smtClean="0"/>
              <a:t>INFRASTRUCTURE FACILITY </a:t>
            </a:r>
            <a:br>
              <a:rPr lang="en-GB" altLang="fr-FR" sz="3600" dirty="0" smtClean="0"/>
            </a:br>
            <a:r>
              <a:rPr lang="en-GB" altLang="fr-FR" sz="4400" dirty="0" smtClean="0"/>
              <a:t/>
            </a:r>
            <a:br>
              <a:rPr lang="en-GB" altLang="fr-FR" sz="4400" dirty="0" smtClean="0"/>
            </a:br>
            <a:r>
              <a:rPr lang="en-GB" altLang="fr-FR" sz="8000" b="1" dirty="0" smtClean="0">
                <a:solidFill>
                  <a:schemeClr val="accent5"/>
                </a:solidFill>
              </a:rPr>
              <a:t>AFIF</a:t>
            </a:r>
            <a:endParaRPr lang="en-GB" altLang="fr-FR" sz="8000" b="1" dirty="0">
              <a:solidFill>
                <a:schemeClr val="accent5"/>
              </a:solidFill>
            </a:endParaRPr>
          </a:p>
        </p:txBody>
      </p:sp>
      <p:sp>
        <p:nvSpPr>
          <p:cNvPr id="7" name="Subtitle 6"/>
          <p:cNvSpPr>
            <a:spLocks noGrp="1"/>
          </p:cNvSpPr>
          <p:nvPr>
            <p:ph type="subTitle" idx="1"/>
          </p:nvPr>
        </p:nvSpPr>
        <p:spPr>
          <a:xfrm>
            <a:off x="1304555" y="5220584"/>
            <a:ext cx="10263373" cy="1541721"/>
          </a:xfrm>
        </p:spPr>
        <p:txBody>
          <a:bodyPr/>
          <a:lstStyle/>
          <a:p>
            <a:pPr algn="ctr">
              <a:spcAft>
                <a:spcPts val="0"/>
              </a:spcAft>
            </a:pPr>
            <a:r>
              <a:rPr lang="fr-BE" i="1" dirty="0" smtClean="0">
                <a:solidFill>
                  <a:schemeClr val="bg1"/>
                </a:solidFill>
              </a:rPr>
              <a:t>Date xx, </a:t>
            </a:r>
            <a:r>
              <a:rPr lang="fr-BE" i="1" dirty="0" err="1" smtClean="0">
                <a:solidFill>
                  <a:schemeClr val="bg1"/>
                </a:solidFill>
              </a:rPr>
              <a:t>yy</a:t>
            </a:r>
            <a:r>
              <a:rPr lang="fr-BE" i="1" dirty="0" smtClean="0">
                <a:solidFill>
                  <a:schemeClr val="bg1"/>
                </a:solidFill>
              </a:rPr>
              <a:t>, zzzz</a:t>
            </a:r>
            <a:r>
              <a:rPr lang="fr-BE" i="1" dirty="0">
                <a:solidFill>
                  <a:schemeClr val="bg1"/>
                </a:solidFill>
              </a:rPr>
              <a:t>	</a:t>
            </a:r>
            <a:r>
              <a:rPr lang="fr-BE" i="1" dirty="0" smtClean="0">
                <a:solidFill>
                  <a:srgbClr val="FFC000"/>
                </a:solidFill>
              </a:rPr>
              <a:t>	</a:t>
            </a:r>
          </a:p>
          <a:p>
            <a:pPr algn="ctr">
              <a:spcAft>
                <a:spcPts val="0"/>
              </a:spcAft>
            </a:pPr>
            <a:r>
              <a:rPr lang="fr-BE" i="1" dirty="0" smtClean="0">
                <a:solidFill>
                  <a:srgbClr val="FFC000"/>
                </a:solidFill>
              </a:rPr>
              <a:t>				</a:t>
            </a:r>
            <a:endParaRPr lang="fr-BE" sz="1600" i="1" dirty="0" smtClean="0">
              <a:solidFill>
                <a:schemeClr val="bg1"/>
              </a:solidFill>
            </a:endParaRPr>
          </a:p>
          <a:p>
            <a:pPr algn="r">
              <a:spcAft>
                <a:spcPts val="0"/>
              </a:spcAft>
            </a:pPr>
            <a:r>
              <a:rPr lang="fr-BE" sz="1600" i="1" dirty="0" smtClean="0">
                <a:solidFill>
                  <a:schemeClr val="bg1"/>
                </a:solidFill>
              </a:rPr>
              <a:t>Transport Investment,</a:t>
            </a:r>
          </a:p>
          <a:p>
            <a:pPr algn="r">
              <a:spcAft>
                <a:spcPts val="0"/>
              </a:spcAft>
            </a:pPr>
            <a:r>
              <a:rPr lang="fr-BE" sz="1600" i="1" dirty="0" smtClean="0">
                <a:solidFill>
                  <a:schemeClr val="bg1"/>
                </a:solidFill>
              </a:rPr>
              <a:t>DG MOVE, </a:t>
            </a:r>
            <a:r>
              <a:rPr lang="fr-BE" sz="1600" i="1" dirty="0" err="1" smtClean="0">
                <a:solidFill>
                  <a:schemeClr val="bg1"/>
                </a:solidFill>
              </a:rPr>
              <a:t>European</a:t>
            </a:r>
            <a:r>
              <a:rPr lang="fr-BE" sz="1600" i="1" dirty="0" smtClean="0">
                <a:solidFill>
                  <a:schemeClr val="bg1"/>
                </a:solidFill>
              </a:rPr>
              <a:t> Commission </a:t>
            </a:r>
            <a:endParaRPr lang="fr-BE" sz="1600" i="1" dirty="0">
              <a:solidFill>
                <a:schemeClr val="bg1"/>
              </a:solidFill>
            </a:endParaRPr>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321" y="404037"/>
            <a:ext cx="11187744" cy="6233389"/>
          </a:xfrm>
          <a:solidFill>
            <a:schemeClr val="bg1"/>
          </a:solidFill>
        </p:spPr>
        <p:txBody>
          <a:bodyPr/>
          <a:lstStyle/>
          <a:p>
            <a:pPr marL="457200" lvl="2" indent="-457200">
              <a:spcBef>
                <a:spcPts val="0"/>
              </a:spcBef>
              <a:spcAft>
                <a:spcPts val="600"/>
              </a:spcAft>
              <a:buFont typeface="+mj-lt"/>
              <a:buAutoNum type="alphaLcParenR" startAt="2"/>
            </a:pPr>
            <a:r>
              <a:rPr lang="en-US" sz="2400" b="1" dirty="0" smtClean="0">
                <a:solidFill>
                  <a:srgbClr val="0356B1"/>
                </a:solidFill>
              </a:rPr>
              <a:t>Recharging </a:t>
            </a:r>
            <a:r>
              <a:rPr lang="en-US" sz="2400" b="1" dirty="0">
                <a:solidFill>
                  <a:srgbClr val="0356B1"/>
                </a:solidFill>
              </a:rPr>
              <a:t>stations supplying </a:t>
            </a:r>
            <a:r>
              <a:rPr lang="en-US" sz="2400" b="1" u="sng" dirty="0">
                <a:solidFill>
                  <a:srgbClr val="0356B1"/>
                </a:solidFill>
              </a:rPr>
              <a:t>inland waterway and maritime vessels</a:t>
            </a:r>
            <a:r>
              <a:rPr lang="en-US" sz="2400" b="1" dirty="0">
                <a:solidFill>
                  <a:srgbClr val="0356B1"/>
                </a:solidFill>
              </a:rPr>
              <a:t>:</a:t>
            </a:r>
          </a:p>
          <a:p>
            <a:pPr marL="0" lvl="2" indent="0">
              <a:spcBef>
                <a:spcPts val="0"/>
              </a:spcBef>
              <a:spcAft>
                <a:spcPts val="600"/>
              </a:spcAft>
              <a:buNone/>
            </a:pPr>
            <a:r>
              <a:rPr lang="en-US" sz="2000" b="1" dirty="0"/>
              <a:t>Infrastructure</a:t>
            </a:r>
          </a:p>
          <a:p>
            <a:pPr marL="712788" lvl="2" indent="-350838">
              <a:spcBef>
                <a:spcPts val="0"/>
              </a:spcBef>
              <a:spcAft>
                <a:spcPts val="600"/>
              </a:spcAft>
            </a:pPr>
            <a:r>
              <a:rPr lang="en-US" dirty="0"/>
              <a:t>On-shore Power Systems (OPS).</a:t>
            </a:r>
          </a:p>
          <a:p>
            <a:pPr marL="712788" lvl="2" indent="-350838">
              <a:spcBef>
                <a:spcPts val="0"/>
              </a:spcBef>
              <a:spcAft>
                <a:spcPts val="600"/>
              </a:spcAft>
            </a:pPr>
            <a:r>
              <a:rPr lang="en-US" dirty="0"/>
              <a:t>Related necessary grid connection.</a:t>
            </a:r>
          </a:p>
          <a:p>
            <a:pPr marL="712788" lvl="2" indent="-350838">
              <a:spcBef>
                <a:spcPts val="0"/>
              </a:spcBef>
              <a:spcAft>
                <a:spcPts val="600"/>
              </a:spcAft>
            </a:pPr>
            <a:r>
              <a:rPr lang="en-US" dirty="0"/>
              <a:t>Including zero-emission electric inland and short sea shipping vessels if it is demonstrated that an initial number of vessels is needed to kick-start the use of the supported recharging infrastructure. </a:t>
            </a:r>
          </a:p>
          <a:p>
            <a:pPr marL="0" lvl="2" indent="0">
              <a:spcBef>
                <a:spcPts val="0"/>
              </a:spcBef>
              <a:spcAft>
                <a:spcPts val="600"/>
              </a:spcAft>
              <a:buNone/>
            </a:pPr>
            <a:r>
              <a:rPr lang="en-US" sz="2000" b="1" dirty="0"/>
              <a:t>Location</a:t>
            </a:r>
          </a:p>
          <a:p>
            <a:pPr marL="712788" lvl="2" indent="-350838">
              <a:spcBef>
                <a:spcPts val="0"/>
              </a:spcBef>
              <a:spcAft>
                <a:spcPts val="600"/>
              </a:spcAft>
            </a:pPr>
            <a:r>
              <a:rPr lang="en-US" dirty="0"/>
              <a:t>In TEN-T inland waterway and maritime ports areas</a:t>
            </a:r>
          </a:p>
          <a:p>
            <a:pPr marL="0" lvl="2" indent="0">
              <a:spcBef>
                <a:spcPts val="600"/>
              </a:spcBef>
              <a:spcAft>
                <a:spcPts val="600"/>
              </a:spcAft>
              <a:buNone/>
            </a:pPr>
            <a:endParaRPr lang="en-US" sz="600" b="1" dirty="0" smtClean="0"/>
          </a:p>
          <a:p>
            <a:pPr marL="0" lvl="2" indent="0">
              <a:spcBef>
                <a:spcPts val="600"/>
              </a:spcBef>
              <a:spcAft>
                <a:spcPts val="600"/>
              </a:spcAft>
              <a:buNone/>
            </a:pPr>
            <a:r>
              <a:rPr lang="en-US" sz="2000" b="1" dirty="0" smtClean="0"/>
              <a:t>As </a:t>
            </a:r>
            <a:r>
              <a:rPr lang="en-US" sz="2000" b="1" dirty="0"/>
              <a:t>regards the inland waterway and maritime vessels the following conditions apply:</a:t>
            </a:r>
          </a:p>
          <a:p>
            <a:pPr marL="358775" lvl="1" indent="-358775" algn="just">
              <a:spcAft>
                <a:spcPts val="600"/>
              </a:spcAft>
            </a:pPr>
            <a:r>
              <a:rPr lang="en-US" sz="1700" dirty="0" smtClean="0"/>
              <a:t>only </a:t>
            </a:r>
            <a:r>
              <a:rPr lang="en-US" sz="1700" dirty="0"/>
              <a:t>for fitting or </a:t>
            </a:r>
            <a:r>
              <a:rPr lang="en-US" sz="1700" dirty="0" smtClean="0"/>
              <a:t>retrofitting </a:t>
            </a:r>
            <a:r>
              <a:rPr lang="en-US" sz="1700" dirty="0"/>
              <a:t>the main propulsion system (zero-emission);</a:t>
            </a:r>
          </a:p>
          <a:p>
            <a:pPr marL="358775" lvl="1" indent="-358775" algn="just">
              <a:spcAft>
                <a:spcPts val="600"/>
              </a:spcAft>
            </a:pPr>
            <a:r>
              <a:rPr lang="en-US" sz="1700" dirty="0" smtClean="0"/>
              <a:t>if </a:t>
            </a:r>
            <a:r>
              <a:rPr lang="en-US" sz="1700" dirty="0"/>
              <a:t>for passenger transport, only for inland vessels longer than 20m with more than 12 passenger capacity;</a:t>
            </a:r>
          </a:p>
          <a:p>
            <a:pPr marL="358775" lvl="1" indent="-358775" algn="just">
              <a:spcAft>
                <a:spcPts val="600"/>
              </a:spcAft>
            </a:pPr>
            <a:r>
              <a:rPr lang="en-US" sz="1700" dirty="0" smtClean="0"/>
              <a:t>the </a:t>
            </a:r>
            <a:r>
              <a:rPr lang="en-US" sz="1700" dirty="0"/>
              <a:t>eligible cost shall be limited to the difference in costs between a fossil-fuel vessel and the zero-emission vessel as regards the propulsion system, to be duly evidenced by the applicant;</a:t>
            </a:r>
          </a:p>
          <a:p>
            <a:pPr marL="358775" lvl="1" indent="-358775" algn="just">
              <a:spcAft>
                <a:spcPts val="600"/>
              </a:spcAft>
            </a:pPr>
            <a:r>
              <a:rPr lang="en-US" sz="1700" dirty="0" smtClean="0"/>
              <a:t>the </a:t>
            </a:r>
            <a:r>
              <a:rPr lang="en-US" sz="1700" dirty="0"/>
              <a:t>deployment of electric powered vessels for waterborne transport can be for use in private fleets of ships and vessels, excluding cruises and Exclusive Day trip tourism vessels, on the condition that the vessels are operating under the law of a Member State of the EU and serving EU passenger and cargo destinations and/or other EU services (e.g. tugboat) predominantly for at least 5 years from the date they are put in operation.</a:t>
            </a:r>
          </a:p>
          <a:p>
            <a:pPr algn="just">
              <a:spcAft>
                <a:spcPts val="600"/>
              </a:spcAft>
            </a:pPr>
            <a:endParaRPr lang="en-GB" sz="1800" dirty="0"/>
          </a:p>
        </p:txBody>
      </p:sp>
      <p:pic>
        <p:nvPicPr>
          <p:cNvPr id="8" name="Picture 7"/>
          <p:cNvPicPr>
            <a:picLocks noChangeAspect="1"/>
          </p:cNvPicPr>
          <p:nvPr/>
        </p:nvPicPr>
        <p:blipFill>
          <a:blip r:embed="rId3"/>
          <a:stretch>
            <a:fillRect/>
          </a:stretch>
        </p:blipFill>
        <p:spPr>
          <a:xfrm>
            <a:off x="11123969" y="2504356"/>
            <a:ext cx="691096" cy="731354"/>
          </a:xfrm>
          <a:prstGeom prst="rect">
            <a:avLst/>
          </a:prstGeom>
        </p:spPr>
      </p:pic>
    </p:spTree>
    <p:extLst>
      <p:ext uri="{BB962C8B-B14F-4D97-AF65-F5344CB8AC3E}">
        <p14:creationId xmlns:p14="http://schemas.microsoft.com/office/powerpoint/2010/main" val="4289858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094" y="956929"/>
            <a:ext cx="6136134" cy="5702803"/>
          </a:xfrm>
          <a:solidFill>
            <a:schemeClr val="bg1"/>
          </a:solidFill>
        </p:spPr>
        <p:txBody>
          <a:bodyPr/>
          <a:lstStyle/>
          <a:p>
            <a:pPr marL="457200" lvl="2" indent="-457200" algn="just">
              <a:spcBef>
                <a:spcPts val="0"/>
              </a:spcBef>
              <a:spcAft>
                <a:spcPts val="600"/>
              </a:spcAft>
              <a:buFont typeface="+mj-lt"/>
              <a:buAutoNum type="alphaLcParenR" startAt="3"/>
            </a:pPr>
            <a:r>
              <a:rPr lang="en-US" sz="2400" b="1" dirty="0" smtClean="0">
                <a:solidFill>
                  <a:srgbClr val="0356B1"/>
                </a:solidFill>
              </a:rPr>
              <a:t>Recharging </a:t>
            </a:r>
            <a:r>
              <a:rPr lang="en-US" sz="2400" b="1" dirty="0">
                <a:solidFill>
                  <a:srgbClr val="0356B1"/>
                </a:solidFill>
              </a:rPr>
              <a:t>stations supplying </a:t>
            </a:r>
            <a:r>
              <a:rPr lang="en-US" sz="2400" b="1" u="sng" dirty="0">
                <a:solidFill>
                  <a:srgbClr val="0356B1"/>
                </a:solidFill>
              </a:rPr>
              <a:t>port vehicles and equipment</a:t>
            </a:r>
            <a:r>
              <a:rPr lang="en-US" sz="2400" b="1" dirty="0">
                <a:solidFill>
                  <a:srgbClr val="0356B1"/>
                </a:solidFill>
              </a:rPr>
              <a:t>:</a:t>
            </a:r>
          </a:p>
          <a:p>
            <a:pPr marL="0" lvl="2" indent="0" algn="just">
              <a:spcBef>
                <a:spcPts val="0"/>
              </a:spcBef>
              <a:spcAft>
                <a:spcPts val="600"/>
              </a:spcAft>
              <a:buNone/>
            </a:pPr>
            <a:r>
              <a:rPr lang="en-US" sz="2000" b="1" dirty="0"/>
              <a:t>Infrastructure</a:t>
            </a:r>
          </a:p>
          <a:p>
            <a:pPr marL="712788" lvl="2" indent="-350838" algn="just">
              <a:spcBef>
                <a:spcPts val="0"/>
              </a:spcBef>
              <a:spcAft>
                <a:spcPts val="600"/>
              </a:spcAft>
            </a:pPr>
            <a:r>
              <a:rPr lang="en-US" dirty="0"/>
              <a:t>Used for the performance of port services and operations.</a:t>
            </a:r>
          </a:p>
          <a:p>
            <a:pPr marL="712788" lvl="2" indent="-350838" algn="just">
              <a:spcBef>
                <a:spcPts val="0"/>
              </a:spcBef>
              <a:spcAft>
                <a:spcPts val="600"/>
              </a:spcAft>
            </a:pPr>
            <a:r>
              <a:rPr lang="en-US" dirty="0"/>
              <a:t>Including port vehicles and equipment. </a:t>
            </a:r>
          </a:p>
          <a:p>
            <a:pPr marL="0" lvl="2" indent="0" algn="just">
              <a:spcBef>
                <a:spcPts val="0"/>
              </a:spcBef>
              <a:spcAft>
                <a:spcPts val="600"/>
              </a:spcAft>
              <a:buNone/>
            </a:pPr>
            <a:r>
              <a:rPr lang="en-US" sz="2000" b="1" dirty="0"/>
              <a:t>Location</a:t>
            </a:r>
          </a:p>
          <a:p>
            <a:pPr marL="712788" lvl="2" indent="-350838" algn="just">
              <a:spcBef>
                <a:spcPts val="0"/>
              </a:spcBef>
              <a:spcAft>
                <a:spcPts val="600"/>
              </a:spcAft>
            </a:pPr>
            <a:r>
              <a:rPr lang="en-GB" dirty="0"/>
              <a:t>In TEN-T inland waterway and maritime ports areas</a:t>
            </a:r>
          </a:p>
          <a:p>
            <a:pPr marL="0" lvl="2" indent="0" algn="just">
              <a:spcBef>
                <a:spcPts val="0"/>
              </a:spcBef>
              <a:spcAft>
                <a:spcPts val="600"/>
              </a:spcAft>
              <a:buNone/>
            </a:pPr>
            <a:r>
              <a:rPr lang="en-US" sz="2000" b="1" dirty="0" smtClean="0"/>
              <a:t>As regards port vehicles and equipment the following conditions apply:</a:t>
            </a:r>
          </a:p>
          <a:p>
            <a:pPr marL="712788" lvl="2" indent="-350838" algn="just">
              <a:spcBef>
                <a:spcPts val="0"/>
              </a:spcBef>
              <a:spcAft>
                <a:spcPts val="600"/>
              </a:spcAft>
            </a:pPr>
            <a:r>
              <a:rPr lang="en-US" dirty="0"/>
              <a:t>only for fitting or retrofitting the main propulsion system (zero-emission);</a:t>
            </a:r>
          </a:p>
          <a:p>
            <a:pPr marL="712788" lvl="2" indent="-350838" algn="just">
              <a:spcBef>
                <a:spcPts val="0"/>
              </a:spcBef>
              <a:spcAft>
                <a:spcPts val="600"/>
              </a:spcAft>
            </a:pPr>
            <a:r>
              <a:rPr lang="en-US" dirty="0"/>
              <a:t>the eligible cost shall be limited to the difference in costs between a fossil-fuel vehicle/equipment and the zero-emission vehicle/equipment as regards the propulsion system, to be duly evidenced by the applicant</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135" y="768606"/>
            <a:ext cx="586416" cy="586416"/>
          </a:xfrm>
          <a:prstGeom prst="rect">
            <a:avLst/>
          </a:prstGeom>
        </p:spPr>
      </p:pic>
      <p:pic>
        <p:nvPicPr>
          <p:cNvPr id="7" name="Picture 6"/>
          <p:cNvPicPr>
            <a:picLocks noChangeAspect="1"/>
          </p:cNvPicPr>
          <p:nvPr/>
        </p:nvPicPr>
        <p:blipFill>
          <a:blip r:embed="rId3"/>
          <a:stretch>
            <a:fillRect/>
          </a:stretch>
        </p:blipFill>
        <p:spPr>
          <a:xfrm>
            <a:off x="2913321" y="181406"/>
            <a:ext cx="675550" cy="7149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2526" y="446085"/>
            <a:ext cx="419634" cy="461091"/>
          </a:xfrm>
          <a:prstGeom prst="rect">
            <a:avLst/>
          </a:prstGeom>
        </p:spPr>
      </p:pic>
      <p:sp>
        <p:nvSpPr>
          <p:cNvPr id="6" name="Content Placeholder 1"/>
          <p:cNvSpPr txBox="1">
            <a:spLocks/>
          </p:cNvSpPr>
          <p:nvPr/>
        </p:nvSpPr>
        <p:spPr>
          <a:xfrm>
            <a:off x="6974957" y="1355022"/>
            <a:ext cx="4954773" cy="361265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457200" algn="just">
              <a:spcBef>
                <a:spcPts val="1200"/>
              </a:spcBef>
              <a:spcAft>
                <a:spcPts val="600"/>
              </a:spcAft>
              <a:buFont typeface="+mj-lt"/>
              <a:buAutoNum type="alphaLcParenR" startAt="4"/>
            </a:pPr>
            <a:r>
              <a:rPr lang="en-US" sz="2400" b="1" dirty="0" smtClean="0">
                <a:solidFill>
                  <a:srgbClr val="0356B1"/>
                </a:solidFill>
              </a:rPr>
              <a:t>Electrification of </a:t>
            </a:r>
            <a:r>
              <a:rPr lang="en-US" sz="2400" b="1" u="sng" dirty="0" smtClean="0">
                <a:solidFill>
                  <a:srgbClr val="0356B1"/>
                </a:solidFill>
              </a:rPr>
              <a:t>airport ground operations</a:t>
            </a:r>
            <a:r>
              <a:rPr lang="en-US" sz="2400" b="1" dirty="0" smtClean="0">
                <a:solidFill>
                  <a:srgbClr val="0356B1"/>
                </a:solidFill>
              </a:rPr>
              <a:t>:</a:t>
            </a:r>
          </a:p>
          <a:p>
            <a:pPr marL="0" lvl="2" indent="0" algn="just">
              <a:spcBef>
                <a:spcPts val="0"/>
              </a:spcBef>
              <a:spcAft>
                <a:spcPts val="600"/>
              </a:spcAft>
              <a:buFont typeface="Arial" panose="020B0604020202020204" pitchFamily="34" charset="0"/>
              <a:buNone/>
            </a:pPr>
            <a:r>
              <a:rPr lang="en-US" sz="2000" b="1" dirty="0" smtClean="0"/>
              <a:t>Infrastructure</a:t>
            </a:r>
          </a:p>
          <a:p>
            <a:pPr marL="712788" lvl="2" indent="-350838" algn="just">
              <a:spcBef>
                <a:spcPts val="0"/>
              </a:spcBef>
              <a:spcAft>
                <a:spcPts val="600"/>
              </a:spcAft>
            </a:pPr>
            <a:r>
              <a:rPr lang="en-US" dirty="0" smtClean="0"/>
              <a:t>Electricity supply to stationary aircrafts.</a:t>
            </a:r>
          </a:p>
          <a:p>
            <a:pPr marL="712788" lvl="2" indent="-350838" algn="just">
              <a:spcBef>
                <a:spcPts val="0"/>
              </a:spcBef>
              <a:spcAft>
                <a:spcPts val="600"/>
              </a:spcAft>
            </a:pPr>
            <a:r>
              <a:rPr lang="en-US" dirty="0" smtClean="0"/>
              <a:t>Electric supply facilities for ground operation vehicles (excluding vehicles). </a:t>
            </a:r>
          </a:p>
          <a:p>
            <a:pPr marL="0" lvl="2" indent="0" algn="just">
              <a:spcBef>
                <a:spcPts val="0"/>
              </a:spcBef>
              <a:spcAft>
                <a:spcPts val="600"/>
              </a:spcAft>
              <a:buFont typeface="Arial" panose="020B0604020202020204" pitchFamily="34" charset="0"/>
              <a:buNone/>
            </a:pPr>
            <a:r>
              <a:rPr lang="en-US" sz="2000" b="1" dirty="0" smtClean="0"/>
              <a:t>Location</a:t>
            </a:r>
          </a:p>
          <a:p>
            <a:pPr marL="712788" lvl="2" indent="-350838" algn="just">
              <a:spcBef>
                <a:spcPts val="0"/>
              </a:spcBef>
              <a:spcAft>
                <a:spcPts val="600"/>
              </a:spcAft>
            </a:pPr>
            <a:r>
              <a:rPr lang="en-IE" dirty="0" smtClean="0"/>
              <a:t>I</a:t>
            </a:r>
            <a:r>
              <a:rPr lang="en-GB" dirty="0" smtClean="0"/>
              <a:t>n TEN-T airports as defined in Annex II.2 of the TEN-T Regulation</a:t>
            </a:r>
            <a:endParaRPr lang="en-GB" dirty="0"/>
          </a:p>
        </p:txBody>
      </p:sp>
      <p:cxnSp>
        <p:nvCxnSpPr>
          <p:cNvPr id="9" name="Straight Connector 8"/>
          <p:cNvCxnSpPr/>
          <p:nvPr/>
        </p:nvCxnSpPr>
        <p:spPr>
          <a:xfrm flipH="1">
            <a:off x="6645349" y="956929"/>
            <a:ext cx="166" cy="55714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769" y="1748342"/>
            <a:ext cx="4970101" cy="4936517"/>
          </a:xfrm>
          <a:solidFill>
            <a:schemeClr val="bg1"/>
          </a:solidFill>
        </p:spPr>
        <p:txBody>
          <a:bodyPr/>
          <a:lstStyle/>
          <a:p>
            <a:pPr marL="457200" lvl="2" indent="-457200">
              <a:spcBef>
                <a:spcPts val="0"/>
              </a:spcBef>
              <a:spcAft>
                <a:spcPts val="600"/>
              </a:spcAft>
              <a:buFont typeface="+mj-lt"/>
              <a:buAutoNum type="alphaLcParenR"/>
            </a:pPr>
            <a:r>
              <a:rPr lang="en-US" sz="2400" b="1" dirty="0" smtClean="0">
                <a:solidFill>
                  <a:srgbClr val="0356B1"/>
                </a:solidFill>
              </a:rPr>
              <a:t>Publicly </a:t>
            </a:r>
            <a:r>
              <a:rPr lang="en-US" sz="2400" b="1" u="sng" dirty="0">
                <a:solidFill>
                  <a:srgbClr val="0356B1"/>
                </a:solidFill>
              </a:rPr>
              <a:t>accessible HRS for LDV and/ or long haul HDV</a:t>
            </a:r>
          </a:p>
          <a:p>
            <a:pPr marL="0" indent="0">
              <a:spcAft>
                <a:spcPts val="600"/>
              </a:spcAft>
              <a:buNone/>
            </a:pPr>
            <a:r>
              <a:rPr lang="en-US" sz="2000" b="1" dirty="0" smtClean="0"/>
              <a:t>Infrastructure </a:t>
            </a:r>
            <a:endParaRPr lang="en-US" sz="2000" b="1" dirty="0"/>
          </a:p>
          <a:p>
            <a:pPr marL="712788" lvl="2" indent="-350838">
              <a:spcBef>
                <a:spcPts val="0"/>
              </a:spcBef>
              <a:spcAft>
                <a:spcPts val="600"/>
              </a:spcAft>
            </a:pPr>
            <a:r>
              <a:rPr lang="en-US" dirty="0" smtClean="0"/>
              <a:t>HRS </a:t>
            </a:r>
            <a:r>
              <a:rPr lang="en-US" dirty="0"/>
              <a:t>supplying liquid or gaseous  hydrogen at pressure of 700 bar, or at a pressure of 350 bar and 700 bar; supply may be limited to 350 bar only in cases of locations serving mostly captive fleets accepting only 350 bar pressure.</a:t>
            </a:r>
          </a:p>
          <a:p>
            <a:pPr marL="0" indent="0">
              <a:spcAft>
                <a:spcPts val="600"/>
              </a:spcAft>
              <a:buNone/>
            </a:pPr>
            <a:r>
              <a:rPr lang="en-US" sz="2000" b="1" dirty="0" smtClean="0"/>
              <a:t>Location</a:t>
            </a:r>
            <a:endParaRPr lang="en-US" sz="2000" b="1" dirty="0"/>
          </a:p>
          <a:p>
            <a:pPr marL="712788" lvl="2" indent="-350838">
              <a:spcBef>
                <a:spcPts val="0"/>
              </a:spcBef>
              <a:spcAft>
                <a:spcPts val="600"/>
              </a:spcAft>
            </a:pPr>
            <a:r>
              <a:rPr lang="en-US" dirty="0"/>
              <a:t>On TEN-T road network with an additional buffer distance (driving distance) of 10 km.</a:t>
            </a:r>
          </a:p>
          <a:p>
            <a:pPr marL="712788" lvl="2" indent="-350838">
              <a:spcBef>
                <a:spcPts val="0"/>
              </a:spcBef>
              <a:spcAft>
                <a:spcPts val="600"/>
              </a:spcAft>
            </a:pPr>
            <a:r>
              <a:rPr lang="en-US" dirty="0"/>
              <a:t>Urban nodes, listed in Annex II.2 of the TEN-T Regulation</a:t>
            </a:r>
          </a:p>
          <a:p>
            <a:pPr marL="0" indent="0">
              <a:spcAft>
                <a:spcPts val="600"/>
              </a:spcAft>
              <a:buNone/>
            </a:pPr>
            <a:endParaRPr lang="en-GB" dirty="0"/>
          </a:p>
        </p:txBody>
      </p:sp>
      <p:sp>
        <p:nvSpPr>
          <p:cNvPr id="3" name="Title 2"/>
          <p:cNvSpPr>
            <a:spLocks noGrp="1"/>
          </p:cNvSpPr>
          <p:nvPr>
            <p:ph type="title"/>
          </p:nvPr>
        </p:nvSpPr>
        <p:spPr>
          <a:xfrm>
            <a:off x="763540" y="175265"/>
            <a:ext cx="10079664" cy="632099"/>
          </a:xfrm>
        </p:spPr>
        <p:txBody>
          <a:bodyPr anchor="ctr"/>
          <a:lstStyle/>
          <a:p>
            <a:pPr algn="ctr"/>
            <a:r>
              <a:rPr lang="fr-BE" sz="3200" b="1" dirty="0" smtClean="0"/>
              <a:t>HYDROGEN</a:t>
            </a:r>
            <a:endParaRPr lang="en-GB" sz="3200" b="1" dirty="0"/>
          </a:p>
        </p:txBody>
      </p:sp>
      <p:sp>
        <p:nvSpPr>
          <p:cNvPr id="12" name="Flowchart: Connector 11"/>
          <p:cNvSpPr/>
          <p:nvPr/>
        </p:nvSpPr>
        <p:spPr>
          <a:xfrm>
            <a:off x="7083288" y="243696"/>
            <a:ext cx="719005" cy="468177"/>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smtClean="0">
                <a:solidFill>
                  <a:schemeClr val="tx2"/>
                </a:solidFill>
              </a:rPr>
              <a:t>H2</a:t>
            </a:r>
            <a:endParaRPr lang="en-GB" sz="2000" b="1" dirty="0">
              <a:solidFill>
                <a:schemeClr val="tx2"/>
              </a:solidFill>
            </a:endParaRPr>
          </a:p>
        </p:txBody>
      </p:sp>
      <p:sp>
        <p:nvSpPr>
          <p:cNvPr id="13" name="Flowchart: Connector 12"/>
          <p:cNvSpPr/>
          <p:nvPr/>
        </p:nvSpPr>
        <p:spPr>
          <a:xfrm>
            <a:off x="2581935" y="1141038"/>
            <a:ext cx="692893" cy="472877"/>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2"/>
                </a:solidFill>
              </a:rPr>
              <a:t>H2</a:t>
            </a:r>
            <a:endParaRPr lang="en-GB" b="1" dirty="0">
              <a:solidFill>
                <a:schemeClr val="tx2"/>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257" y="1141039"/>
            <a:ext cx="557658" cy="55765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848" y="1139256"/>
            <a:ext cx="576005" cy="576005"/>
          </a:xfrm>
          <a:prstGeom prst="rect">
            <a:avLst/>
          </a:prstGeom>
        </p:spPr>
      </p:pic>
      <p:sp>
        <p:nvSpPr>
          <p:cNvPr id="8" name="Flowchart: Connector 7"/>
          <p:cNvSpPr/>
          <p:nvPr/>
        </p:nvSpPr>
        <p:spPr>
          <a:xfrm>
            <a:off x="8488294" y="940413"/>
            <a:ext cx="676843" cy="483166"/>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2"/>
                </a:solidFill>
              </a:rPr>
              <a:t>H2</a:t>
            </a:r>
            <a:endParaRPr lang="en-GB" b="1" dirty="0">
              <a:solidFill>
                <a:schemeClr val="tx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726" y="1084558"/>
            <a:ext cx="663784" cy="663784"/>
          </a:xfrm>
          <a:prstGeom prst="rect">
            <a:avLst/>
          </a:prstGeom>
        </p:spPr>
      </p:pic>
      <p:sp>
        <p:nvSpPr>
          <p:cNvPr id="10" name="Content Placeholder 1"/>
          <p:cNvSpPr txBox="1">
            <a:spLocks/>
          </p:cNvSpPr>
          <p:nvPr/>
        </p:nvSpPr>
        <p:spPr>
          <a:xfrm>
            <a:off x="6018362" y="1748342"/>
            <a:ext cx="5858205" cy="510965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457200">
              <a:spcBef>
                <a:spcPts val="600"/>
              </a:spcBef>
              <a:spcAft>
                <a:spcPts val="600"/>
              </a:spcAft>
              <a:buFont typeface="+mj-lt"/>
              <a:buAutoNum type="alphaLcParenR" startAt="2"/>
            </a:pPr>
            <a:r>
              <a:rPr lang="en-US" sz="2400" b="1" dirty="0" smtClean="0">
                <a:solidFill>
                  <a:srgbClr val="0356B1"/>
                </a:solidFill>
              </a:rPr>
              <a:t>HRS for </a:t>
            </a:r>
            <a:r>
              <a:rPr lang="en-US" sz="2400" b="1" u="sng" dirty="0" smtClean="0">
                <a:solidFill>
                  <a:srgbClr val="0356B1"/>
                </a:solidFill>
              </a:rPr>
              <a:t>public transport</a:t>
            </a:r>
            <a:r>
              <a:rPr lang="en-US" sz="2400" b="1" dirty="0" smtClean="0">
                <a:solidFill>
                  <a:srgbClr val="0356B1"/>
                </a:solidFill>
              </a:rPr>
              <a:t> (</a:t>
            </a:r>
            <a:r>
              <a:rPr lang="en-US" sz="2400" b="1" dirty="0" err="1" smtClean="0">
                <a:solidFill>
                  <a:srgbClr val="0356B1"/>
                </a:solidFill>
              </a:rPr>
              <a:t>e.g</a:t>
            </a:r>
            <a:r>
              <a:rPr lang="en-US" sz="2400" b="1" dirty="0" smtClean="0">
                <a:solidFill>
                  <a:srgbClr val="0356B1"/>
                </a:solidFill>
              </a:rPr>
              <a:t> bus depots) </a:t>
            </a:r>
          </a:p>
          <a:p>
            <a:pPr marL="0" indent="0">
              <a:spcAft>
                <a:spcPts val="600"/>
              </a:spcAft>
              <a:buFont typeface="Arial" panose="020B0604020202020204" pitchFamily="34" charset="0"/>
              <a:buNone/>
            </a:pPr>
            <a:r>
              <a:rPr lang="en-US" sz="2000" b="1" dirty="0" smtClean="0"/>
              <a:t>Infrastructure </a:t>
            </a:r>
          </a:p>
          <a:p>
            <a:pPr marL="712788" lvl="2" indent="-350838">
              <a:spcBef>
                <a:spcPts val="0"/>
              </a:spcBef>
              <a:spcAft>
                <a:spcPts val="600"/>
              </a:spcAft>
            </a:pPr>
            <a:r>
              <a:rPr lang="en-US" dirty="0" smtClean="0"/>
              <a:t>HRS supplying liquid or gaseous  hydrogen at pressure of 700 bar, or at a pressure of 350 bar and 700 bar; supply may be limited to 350 bar only in cases of bus depots and other locations serving mostly captive fleets accepting only 350 bar pressure.</a:t>
            </a:r>
          </a:p>
          <a:p>
            <a:pPr marL="0" indent="0">
              <a:spcAft>
                <a:spcPts val="600"/>
              </a:spcAft>
              <a:buFont typeface="Arial" panose="020B0604020202020204" pitchFamily="34" charset="0"/>
              <a:buNone/>
            </a:pPr>
            <a:r>
              <a:rPr lang="en-US" sz="2000" b="1" dirty="0" smtClean="0"/>
              <a:t>Location</a:t>
            </a:r>
          </a:p>
          <a:p>
            <a:pPr marL="712788" lvl="2" indent="-350838">
              <a:spcBef>
                <a:spcPts val="0"/>
              </a:spcBef>
              <a:spcAft>
                <a:spcPts val="600"/>
              </a:spcAft>
            </a:pPr>
            <a:r>
              <a:rPr lang="en-US" dirty="0" smtClean="0"/>
              <a:t>On TEN-T road network with an additional buffer distance (driving distance) of 10 km for light-duty vehicles and/ or long haul heavy-duty vehicles.</a:t>
            </a:r>
          </a:p>
          <a:p>
            <a:pPr marL="712788" lvl="2" indent="-350838">
              <a:spcBef>
                <a:spcPts val="0"/>
              </a:spcBef>
              <a:spcAft>
                <a:spcPts val="600"/>
              </a:spcAft>
            </a:pPr>
            <a:r>
              <a:rPr lang="en-US" dirty="0" smtClean="0"/>
              <a:t>Urban nodes, listed in Annex II.2 of the TEN-T Regulation</a:t>
            </a:r>
            <a:endParaRPr lang="en-GB" dirty="0"/>
          </a:p>
        </p:txBody>
      </p:sp>
      <p:cxnSp>
        <p:nvCxnSpPr>
          <p:cNvPr id="5" name="Straight Connector 4"/>
          <p:cNvCxnSpPr/>
          <p:nvPr/>
        </p:nvCxnSpPr>
        <p:spPr>
          <a:xfrm flipH="1">
            <a:off x="5709684" y="1423579"/>
            <a:ext cx="166" cy="508354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180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130" y="287971"/>
            <a:ext cx="11426668" cy="6458664"/>
          </a:xfrm>
          <a:solidFill>
            <a:schemeClr val="bg1"/>
          </a:solidFill>
        </p:spPr>
        <p:txBody>
          <a:bodyPr/>
          <a:lstStyle/>
          <a:p>
            <a:pPr marL="457200" lvl="2" indent="-457200">
              <a:spcBef>
                <a:spcPts val="600"/>
              </a:spcBef>
              <a:spcAft>
                <a:spcPts val="600"/>
              </a:spcAft>
              <a:buFont typeface="+mj-lt"/>
              <a:buAutoNum type="alphaLcParenR" startAt="3"/>
            </a:pPr>
            <a:r>
              <a:rPr lang="en-US" sz="2400" b="1" dirty="0" smtClean="0">
                <a:solidFill>
                  <a:srgbClr val="0356B1"/>
                </a:solidFill>
              </a:rPr>
              <a:t>HRS </a:t>
            </a:r>
            <a:r>
              <a:rPr lang="en-US" sz="2400" b="1" dirty="0">
                <a:solidFill>
                  <a:srgbClr val="0356B1"/>
                </a:solidFill>
              </a:rPr>
              <a:t>supplying </a:t>
            </a:r>
            <a:r>
              <a:rPr lang="en-US" sz="2400" b="1" u="sng" dirty="0">
                <a:solidFill>
                  <a:srgbClr val="0356B1"/>
                </a:solidFill>
              </a:rPr>
              <a:t>inland waterway and maritime vessels </a:t>
            </a:r>
          </a:p>
          <a:p>
            <a:pPr marL="0" indent="0">
              <a:spcAft>
                <a:spcPts val="600"/>
              </a:spcAft>
              <a:buNone/>
            </a:pPr>
            <a:r>
              <a:rPr lang="en-US" sz="2000" b="1" dirty="0" smtClean="0"/>
              <a:t>Infrastructure</a:t>
            </a:r>
            <a:endParaRPr lang="en-US" sz="2000" b="1" dirty="0"/>
          </a:p>
          <a:p>
            <a:pPr marL="712788" lvl="2" indent="-350838">
              <a:spcBef>
                <a:spcPts val="0"/>
              </a:spcBef>
              <a:spcAft>
                <a:spcPts val="600"/>
              </a:spcAft>
            </a:pPr>
            <a:r>
              <a:rPr lang="en-US" dirty="0" smtClean="0"/>
              <a:t>HRS </a:t>
            </a:r>
            <a:r>
              <a:rPr lang="en-US" dirty="0"/>
              <a:t>supplying liquid or gaseous hydrogen at pressure of 350 bar and/or 700 bar.</a:t>
            </a:r>
          </a:p>
          <a:p>
            <a:pPr marL="712788" lvl="2" indent="-350838">
              <a:spcBef>
                <a:spcPts val="0"/>
              </a:spcBef>
              <a:spcAft>
                <a:spcPts val="600"/>
              </a:spcAft>
            </a:pPr>
            <a:r>
              <a:rPr lang="en-US" dirty="0" smtClean="0"/>
              <a:t>Including </a:t>
            </a:r>
            <a:r>
              <a:rPr lang="en-US" dirty="0"/>
              <a:t>inland and short sea shipping vessels propelled by hydrogen or hydrogen carrier fuels (e.g. ammonia) if it is demonstrated that an initial number of vessels is needed to kick-start the use of the supported </a:t>
            </a:r>
            <a:r>
              <a:rPr lang="en-US" dirty="0" smtClean="0"/>
              <a:t>refueling </a:t>
            </a:r>
            <a:r>
              <a:rPr lang="en-US" dirty="0"/>
              <a:t>infrastructure. </a:t>
            </a:r>
          </a:p>
          <a:p>
            <a:pPr marL="0" indent="0">
              <a:spcAft>
                <a:spcPts val="600"/>
              </a:spcAft>
              <a:buNone/>
            </a:pPr>
            <a:r>
              <a:rPr lang="en-US" sz="2000" b="1" dirty="0" smtClean="0"/>
              <a:t>Location</a:t>
            </a:r>
            <a:endParaRPr lang="en-US" sz="2000" b="1" dirty="0"/>
          </a:p>
          <a:p>
            <a:pPr marL="712788" lvl="2" indent="-350838">
              <a:spcBef>
                <a:spcPts val="0"/>
              </a:spcBef>
              <a:spcAft>
                <a:spcPts val="600"/>
              </a:spcAft>
            </a:pPr>
            <a:r>
              <a:rPr lang="en-US" dirty="0"/>
              <a:t>In TEN-T inland waterway and maritime ports areas</a:t>
            </a:r>
            <a:r>
              <a:rPr lang="en-US" dirty="0" smtClean="0"/>
              <a:t>.</a:t>
            </a:r>
            <a:endParaRPr lang="en-US" dirty="0"/>
          </a:p>
          <a:p>
            <a:pPr marL="0" lvl="2" indent="0">
              <a:spcBef>
                <a:spcPts val="1200"/>
              </a:spcBef>
              <a:spcAft>
                <a:spcPts val="600"/>
              </a:spcAft>
              <a:buNone/>
            </a:pPr>
            <a:r>
              <a:rPr lang="en-GB" sz="2000" b="1" dirty="0"/>
              <a:t>As regards the inland waterway and maritime vessels the following conditions apply:</a:t>
            </a:r>
          </a:p>
          <a:p>
            <a:pPr marL="446088" lvl="1" indent="-360363">
              <a:spcBef>
                <a:spcPts val="0"/>
              </a:spcBef>
              <a:spcAft>
                <a:spcPts val="600"/>
              </a:spcAft>
            </a:pPr>
            <a:r>
              <a:rPr lang="en-GB" sz="1700" dirty="0"/>
              <a:t>only for fitting or retrofitting the main propulsion system; </a:t>
            </a:r>
          </a:p>
          <a:p>
            <a:pPr marL="446088" lvl="1" indent="-360363">
              <a:spcBef>
                <a:spcPts val="0"/>
              </a:spcBef>
              <a:spcAft>
                <a:spcPts val="600"/>
              </a:spcAft>
            </a:pPr>
            <a:r>
              <a:rPr lang="en-GB" sz="1700" dirty="0"/>
              <a:t>if for passenger transport, only for inland vessels longer than 20m with more than 12 passenger capacity;</a:t>
            </a:r>
          </a:p>
          <a:p>
            <a:pPr marL="446088" lvl="1" indent="-360363">
              <a:spcBef>
                <a:spcPts val="0"/>
              </a:spcBef>
              <a:spcAft>
                <a:spcPts val="600"/>
              </a:spcAft>
            </a:pPr>
            <a:r>
              <a:rPr lang="en-GB" sz="1700" dirty="0"/>
              <a:t>the eligible cost shall be limited to the difference in costs between a fossil-fuel vessel and the zero-emission vessel as regards the propulsion system, to be duly evidenced by the applicant; </a:t>
            </a:r>
          </a:p>
          <a:p>
            <a:pPr marL="446088" lvl="1" indent="-360363">
              <a:spcBef>
                <a:spcPts val="0"/>
              </a:spcBef>
              <a:spcAft>
                <a:spcPts val="600"/>
              </a:spcAft>
            </a:pPr>
            <a:r>
              <a:rPr lang="en-GB" sz="1700" dirty="0"/>
              <a:t>the deployment of hydrogen/fuel-cell powered vessels for waterborne transport can be for use in private fleets of ships and vessels, excluding cruises and Exclusive Day trip tourism vessels, on the condition that the vessels are operating under the law of a Member State of the EU and serving EU passenger and cargo destinations and/or other EU services (e.g. tugboat) predominantly for at least 5 years from the date they are put in operation;</a:t>
            </a:r>
          </a:p>
          <a:p>
            <a:pPr marL="446088" lvl="1" indent="-360363">
              <a:spcBef>
                <a:spcPts val="0"/>
              </a:spcBef>
              <a:spcAft>
                <a:spcPts val="600"/>
              </a:spcAft>
            </a:pPr>
            <a:r>
              <a:rPr lang="en-GB" sz="1700" dirty="0"/>
              <a:t>additionally to the pure hydrogen supply formats, for maritime applications, hydrogen carrier fuels (e.g. ammonia) are admitted.</a:t>
            </a:r>
          </a:p>
          <a:p>
            <a:pPr marL="0" indent="0">
              <a:buNone/>
            </a:pPr>
            <a:endParaRPr lang="en-GB" dirty="0"/>
          </a:p>
        </p:txBody>
      </p:sp>
      <p:sp>
        <p:nvSpPr>
          <p:cNvPr id="13" name="Flowchart: Connector 12"/>
          <p:cNvSpPr/>
          <p:nvPr/>
        </p:nvSpPr>
        <p:spPr>
          <a:xfrm>
            <a:off x="11234955" y="181646"/>
            <a:ext cx="676843" cy="483166"/>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2"/>
                </a:solidFill>
              </a:rPr>
              <a:t>H2</a:t>
            </a:r>
            <a:endParaRPr lang="en-GB" b="1" dirty="0">
              <a:solidFill>
                <a:schemeClr val="tx2"/>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116" y="554478"/>
            <a:ext cx="583204" cy="583204"/>
          </a:xfrm>
          <a:prstGeom prst="rect">
            <a:avLst/>
          </a:prstGeom>
        </p:spPr>
      </p:pic>
    </p:spTree>
    <p:extLst>
      <p:ext uri="{BB962C8B-B14F-4D97-AF65-F5344CB8AC3E}">
        <p14:creationId xmlns:p14="http://schemas.microsoft.com/office/powerpoint/2010/main" val="234105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p:cNvSpPr/>
          <p:nvPr/>
        </p:nvSpPr>
        <p:spPr>
          <a:xfrm>
            <a:off x="273331" y="4957738"/>
            <a:ext cx="676843" cy="483166"/>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2"/>
                </a:solidFill>
              </a:rPr>
              <a:t>H2</a:t>
            </a:r>
            <a:endParaRPr lang="en-GB" b="1" dirty="0">
              <a:solidFill>
                <a:schemeClr val="tx2"/>
              </a:solidFill>
            </a:endParaRPr>
          </a:p>
        </p:txBody>
      </p:sp>
      <p:sp>
        <p:nvSpPr>
          <p:cNvPr id="2" name="Content Placeholder 1"/>
          <p:cNvSpPr>
            <a:spLocks noGrp="1"/>
          </p:cNvSpPr>
          <p:nvPr>
            <p:ph idx="1"/>
          </p:nvPr>
        </p:nvSpPr>
        <p:spPr>
          <a:xfrm>
            <a:off x="950174" y="412168"/>
            <a:ext cx="10963845" cy="6126855"/>
          </a:xfrm>
        </p:spPr>
        <p:txBody>
          <a:bodyPr/>
          <a:lstStyle/>
          <a:p>
            <a:pPr marL="457200" lvl="2" indent="-457200">
              <a:spcBef>
                <a:spcPts val="0"/>
              </a:spcBef>
              <a:spcAft>
                <a:spcPts val="600"/>
              </a:spcAft>
              <a:buFont typeface="+mj-lt"/>
              <a:buAutoNum type="alphaLcParenR" startAt="4"/>
            </a:pPr>
            <a:r>
              <a:rPr lang="en-IE" sz="2400" b="1" dirty="0" smtClean="0">
                <a:solidFill>
                  <a:srgbClr val="0356B1"/>
                </a:solidFill>
              </a:rPr>
              <a:t>Refuelling facilities supplying </a:t>
            </a:r>
            <a:r>
              <a:rPr lang="en-IE" sz="2400" b="1" u="sng" dirty="0" smtClean="0">
                <a:solidFill>
                  <a:srgbClr val="0356B1"/>
                </a:solidFill>
              </a:rPr>
              <a:t>port vehicles and equipment</a:t>
            </a:r>
          </a:p>
          <a:p>
            <a:pPr marL="0" indent="0">
              <a:spcAft>
                <a:spcPts val="600"/>
              </a:spcAft>
              <a:buNone/>
            </a:pPr>
            <a:r>
              <a:rPr lang="en-IE" sz="2000" b="1" dirty="0" smtClean="0"/>
              <a:t>Infrastructure</a:t>
            </a:r>
          </a:p>
          <a:p>
            <a:pPr marL="712788" lvl="2" indent="-350838">
              <a:spcBef>
                <a:spcPts val="0"/>
              </a:spcBef>
              <a:spcAft>
                <a:spcPts val="600"/>
              </a:spcAft>
            </a:pPr>
            <a:r>
              <a:rPr lang="en-IE" dirty="0" smtClean="0"/>
              <a:t>Used for the performance of port services and operations.</a:t>
            </a:r>
          </a:p>
          <a:p>
            <a:pPr marL="712788" lvl="2" indent="-350838">
              <a:spcBef>
                <a:spcPts val="0"/>
              </a:spcBef>
              <a:spcAft>
                <a:spcPts val="600"/>
              </a:spcAft>
            </a:pPr>
            <a:r>
              <a:rPr lang="en-IE" dirty="0" smtClean="0"/>
              <a:t>Including port vehicles and equipment. </a:t>
            </a:r>
          </a:p>
          <a:p>
            <a:pPr marL="0" indent="0">
              <a:spcAft>
                <a:spcPts val="600"/>
              </a:spcAft>
              <a:buNone/>
            </a:pPr>
            <a:r>
              <a:rPr lang="en-IE" sz="2000" b="1" dirty="0" smtClean="0"/>
              <a:t>Location</a:t>
            </a:r>
          </a:p>
          <a:p>
            <a:pPr marL="712788" lvl="2" indent="-350838">
              <a:spcBef>
                <a:spcPts val="0"/>
              </a:spcBef>
              <a:spcAft>
                <a:spcPts val="600"/>
              </a:spcAft>
            </a:pPr>
            <a:r>
              <a:rPr lang="en-IE" dirty="0"/>
              <a:t>In TEN-T inland waterway and maritime ports areas.</a:t>
            </a:r>
          </a:p>
          <a:p>
            <a:pPr marL="0" lvl="2" indent="0">
              <a:spcBef>
                <a:spcPts val="0"/>
              </a:spcBef>
              <a:spcAft>
                <a:spcPts val="600"/>
              </a:spcAft>
              <a:buNone/>
            </a:pPr>
            <a:r>
              <a:rPr lang="en-IE" sz="2000" b="1" dirty="0" smtClean="0"/>
              <a:t>As regards port vehicles and equipment, the following conditions apply:</a:t>
            </a:r>
          </a:p>
          <a:p>
            <a:pPr marL="712788" lvl="2" indent="-350838">
              <a:spcBef>
                <a:spcPts val="0"/>
              </a:spcBef>
              <a:spcAft>
                <a:spcPts val="600"/>
              </a:spcAft>
            </a:pPr>
            <a:r>
              <a:rPr lang="en-IE" dirty="0"/>
              <a:t>only for fitting or retrofitting the main propulsion system (zero-emission);</a:t>
            </a:r>
          </a:p>
          <a:p>
            <a:pPr marL="712788" lvl="2" indent="-350838">
              <a:spcBef>
                <a:spcPts val="0"/>
              </a:spcBef>
              <a:spcAft>
                <a:spcPts val="600"/>
              </a:spcAft>
            </a:pPr>
            <a:r>
              <a:rPr lang="en-IE" dirty="0"/>
              <a:t>the eligible cost shall be limited to the difference in costs between a fossil-fuel vehicle/equipment and the zero-emission vehicle/equipment as regards the propulsion system, to be duly evidenced by the applicant.</a:t>
            </a:r>
          </a:p>
          <a:p>
            <a:pPr marL="457200" lvl="2" indent="-457200">
              <a:spcBef>
                <a:spcPts val="1200"/>
              </a:spcBef>
              <a:spcAft>
                <a:spcPts val="600"/>
              </a:spcAft>
              <a:buFont typeface="+mj-lt"/>
              <a:buAutoNum type="alphaLcParenR" startAt="5"/>
            </a:pPr>
            <a:r>
              <a:rPr lang="en-IE" sz="2400" b="1" dirty="0" smtClean="0">
                <a:solidFill>
                  <a:srgbClr val="0356B1"/>
                </a:solidFill>
              </a:rPr>
              <a:t>Refuelling </a:t>
            </a:r>
            <a:r>
              <a:rPr lang="en-IE" sz="2400" b="1" dirty="0">
                <a:solidFill>
                  <a:srgbClr val="0356B1"/>
                </a:solidFill>
              </a:rPr>
              <a:t>stations supplying</a:t>
            </a:r>
            <a:r>
              <a:rPr lang="en-IE" sz="2400" b="1" u="sng" dirty="0">
                <a:solidFill>
                  <a:srgbClr val="0356B1"/>
                </a:solidFill>
              </a:rPr>
              <a:t> railways</a:t>
            </a:r>
            <a:r>
              <a:rPr lang="en-IE" sz="2400" b="1" dirty="0">
                <a:solidFill>
                  <a:srgbClr val="0356B1"/>
                </a:solidFill>
              </a:rPr>
              <a:t>:</a:t>
            </a:r>
          </a:p>
          <a:p>
            <a:pPr marL="712788" lvl="2" indent="-350838">
              <a:spcBef>
                <a:spcPts val="0"/>
              </a:spcBef>
              <a:spcAft>
                <a:spcPts val="600"/>
              </a:spcAft>
            </a:pPr>
            <a:r>
              <a:rPr lang="en-IE" dirty="0"/>
              <a:t>on sections of the TEN-T rail network for which a derogation from the electrification requirement has been granted in line with Article 12(3) or 39(3) of the TEN-T Regulation; </a:t>
            </a:r>
          </a:p>
          <a:p>
            <a:pPr marL="712788" lvl="2" indent="-350838">
              <a:spcBef>
                <a:spcPts val="0"/>
              </a:spcBef>
              <a:spcAft>
                <a:spcPts val="600"/>
              </a:spcAft>
            </a:pPr>
            <a:r>
              <a:rPr lang="en-IE" dirty="0"/>
              <a:t>on isolated networks as defined in Article 3 (u) of the TEN-T Regulation;</a:t>
            </a:r>
          </a:p>
          <a:p>
            <a:pPr marL="712788" lvl="2" indent="-350838">
              <a:spcBef>
                <a:spcPts val="0"/>
              </a:spcBef>
              <a:spcAft>
                <a:spcPts val="600"/>
              </a:spcAft>
            </a:pPr>
            <a:r>
              <a:rPr lang="en-IE" dirty="0"/>
              <a:t>in terminals for refuelling shunting locomotives</a:t>
            </a:r>
          </a:p>
        </p:txBody>
      </p:sp>
      <p:sp>
        <p:nvSpPr>
          <p:cNvPr id="4" name="Flowchart: Connector 3"/>
          <p:cNvSpPr/>
          <p:nvPr/>
        </p:nvSpPr>
        <p:spPr>
          <a:xfrm>
            <a:off x="10947877" y="80830"/>
            <a:ext cx="676843" cy="483166"/>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2"/>
                </a:solidFill>
              </a:rPr>
              <a:t>H2</a:t>
            </a:r>
            <a:endParaRPr lang="en-GB" b="1"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720" y="412168"/>
            <a:ext cx="645963" cy="645963"/>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8" y="5348177"/>
            <a:ext cx="640356" cy="640356"/>
          </a:xfrm>
          <a:prstGeom prst="rect">
            <a:avLst/>
          </a:prstGeom>
        </p:spPr>
      </p:pic>
    </p:spTree>
    <p:extLst>
      <p:ext uri="{BB962C8B-B14F-4D97-AF65-F5344CB8AC3E}">
        <p14:creationId xmlns:p14="http://schemas.microsoft.com/office/powerpoint/2010/main" val="1519488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0842" y="195781"/>
            <a:ext cx="10515600" cy="782357"/>
          </a:xfrm>
          <a:solidFill>
            <a:schemeClr val="accent5"/>
          </a:solidFill>
        </p:spPr>
        <p:txBody>
          <a:bodyPr anchor="ctr"/>
          <a:lstStyle/>
          <a:p>
            <a:pPr algn="ctr"/>
            <a:r>
              <a:rPr lang="en-IE" b="1" dirty="0">
                <a:solidFill>
                  <a:schemeClr val="tx1"/>
                </a:solidFill>
              </a:rPr>
              <a:t>AFIF – </a:t>
            </a:r>
            <a:r>
              <a:rPr lang="en-IE" b="1" dirty="0" smtClean="0">
                <a:solidFill>
                  <a:schemeClr val="tx1"/>
                </a:solidFill>
              </a:rPr>
              <a:t>LOW </a:t>
            </a:r>
            <a:r>
              <a:rPr lang="en-IE" b="1" dirty="0">
                <a:solidFill>
                  <a:schemeClr val="tx1"/>
                </a:solidFill>
              </a:rPr>
              <a:t>EMISSION </a:t>
            </a:r>
            <a:r>
              <a:rPr lang="en-IE" b="1" dirty="0" smtClean="0">
                <a:solidFill>
                  <a:schemeClr val="tx1"/>
                </a:solidFill>
              </a:rPr>
              <a:t>%</a:t>
            </a:r>
            <a:endParaRPr lang="en-GB"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86031757"/>
              </p:ext>
            </p:extLst>
          </p:nvPr>
        </p:nvGraphicFramePr>
        <p:xfrm>
          <a:off x="1140842" y="1095572"/>
          <a:ext cx="10515600" cy="1371600"/>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val="2746397865"/>
                    </a:ext>
                  </a:extLst>
                </a:gridCol>
                <a:gridCol w="5257800">
                  <a:extLst>
                    <a:ext uri="{9D8B030D-6E8A-4147-A177-3AD203B41FA5}">
                      <a16:colId xmlns:a16="http://schemas.microsoft.com/office/drawing/2014/main" val="2267128832"/>
                    </a:ext>
                  </a:extLst>
                </a:gridCol>
              </a:tblGrid>
              <a:tr h="418074">
                <a:tc gridSpan="2">
                  <a:txBody>
                    <a:bodyPr/>
                    <a:lstStyle/>
                    <a:p>
                      <a:pPr algn="ctr"/>
                      <a:r>
                        <a:rPr lang="en-IE" sz="2400" noProof="0" dirty="0" smtClean="0"/>
                        <a:t>LNG</a:t>
                      </a:r>
                      <a:endParaRPr lang="en-IE" sz="2400" noProof="0" dirty="0"/>
                    </a:p>
                  </a:txBody>
                  <a:tcPr anchor="ctr"/>
                </a:tc>
                <a:tc hMerge="1">
                  <a:txBody>
                    <a:bodyPr/>
                    <a:lstStyle/>
                    <a:p>
                      <a:endParaRPr lang="en-GB"/>
                    </a:p>
                  </a:txBody>
                  <a:tcPr/>
                </a:tc>
                <a:extLst>
                  <a:ext uri="{0D108BD9-81ED-4DB2-BD59-A6C34878D82A}">
                    <a16:rowId xmlns:a16="http://schemas.microsoft.com/office/drawing/2014/main" val="453489418"/>
                  </a:ext>
                </a:extLst>
              </a:tr>
              <a:tr h="418074">
                <a:tc>
                  <a:txBody>
                    <a:bodyPr/>
                    <a:lstStyle/>
                    <a:p>
                      <a:pPr algn="ctr"/>
                      <a:r>
                        <a:rPr lang="en-IE" sz="2400" noProof="0" dirty="0" smtClean="0"/>
                        <a:t>Gen </a:t>
                      </a:r>
                      <a:r>
                        <a:rPr lang="en-IE" sz="2400" noProof="0" dirty="0" err="1" smtClean="0"/>
                        <a:t>Env</a:t>
                      </a:r>
                      <a:endParaRPr lang="en-IE" sz="2400" noProof="0" dirty="0"/>
                    </a:p>
                  </a:txBody>
                  <a:tcPr anchor="ctr"/>
                </a:tc>
                <a:tc>
                  <a:txBody>
                    <a:bodyPr/>
                    <a:lstStyle/>
                    <a:p>
                      <a:pPr algn="ctr"/>
                      <a:r>
                        <a:rPr lang="en-IE" sz="2400" noProof="0" dirty="0" smtClean="0"/>
                        <a:t>CF </a:t>
                      </a:r>
                      <a:r>
                        <a:rPr lang="en-IE" sz="2400" noProof="0" dirty="0" err="1" smtClean="0"/>
                        <a:t>Env</a:t>
                      </a:r>
                      <a:endParaRPr lang="en-IE" sz="2400" noProof="0" dirty="0"/>
                    </a:p>
                  </a:txBody>
                  <a:tcPr anchor="ctr"/>
                </a:tc>
                <a:extLst>
                  <a:ext uri="{0D108BD9-81ED-4DB2-BD59-A6C34878D82A}">
                    <a16:rowId xmlns:a16="http://schemas.microsoft.com/office/drawing/2014/main" val="3072415751"/>
                  </a:ext>
                </a:extLst>
              </a:tr>
              <a:tr h="418074">
                <a:tc>
                  <a:txBody>
                    <a:bodyPr/>
                    <a:lstStyle/>
                    <a:p>
                      <a:pPr algn="ctr"/>
                      <a:r>
                        <a:rPr lang="en-IE" sz="2400" b="1" noProof="0" dirty="0" smtClean="0"/>
                        <a:t>10%</a:t>
                      </a:r>
                      <a:endParaRPr lang="en-IE" sz="2400" b="1" noProof="0" dirty="0"/>
                    </a:p>
                  </a:txBody>
                  <a:tcPr anchor="ctr"/>
                </a:tc>
                <a:tc>
                  <a:txBody>
                    <a:bodyPr/>
                    <a:lstStyle/>
                    <a:p>
                      <a:pPr algn="ctr"/>
                      <a:r>
                        <a:rPr lang="en-IE" sz="2400" b="1" noProof="0" dirty="0" smtClean="0"/>
                        <a:t>20%</a:t>
                      </a:r>
                      <a:endParaRPr lang="en-IE" sz="2400" b="1" noProof="0" dirty="0"/>
                    </a:p>
                  </a:txBody>
                  <a:tcPr anchor="ctr"/>
                </a:tc>
                <a:extLst>
                  <a:ext uri="{0D108BD9-81ED-4DB2-BD59-A6C34878D82A}">
                    <a16:rowId xmlns:a16="http://schemas.microsoft.com/office/drawing/2014/main" val="3407791979"/>
                  </a:ext>
                </a:extLst>
              </a:tr>
            </a:tbl>
          </a:graphicData>
        </a:graphic>
      </p:graphicFrame>
      <p:sp>
        <p:nvSpPr>
          <p:cNvPr id="7" name="Content Placeholder 1"/>
          <p:cNvSpPr>
            <a:spLocks noGrp="1"/>
          </p:cNvSpPr>
          <p:nvPr>
            <p:ph idx="1"/>
          </p:nvPr>
        </p:nvSpPr>
        <p:spPr>
          <a:xfrm>
            <a:off x="244549" y="3141127"/>
            <a:ext cx="11642652" cy="3610548"/>
          </a:xfrm>
          <a:solidFill>
            <a:schemeClr val="bg1"/>
          </a:solidFill>
        </p:spPr>
        <p:txBody>
          <a:bodyPr/>
          <a:lstStyle/>
          <a:p>
            <a:pPr marL="0" lvl="2" indent="0">
              <a:spcBef>
                <a:spcPts val="0"/>
              </a:spcBef>
              <a:spcAft>
                <a:spcPts val="600"/>
              </a:spcAft>
              <a:buNone/>
            </a:pPr>
            <a:r>
              <a:rPr lang="en-US" sz="2000" b="1" dirty="0" smtClean="0">
                <a:solidFill>
                  <a:srgbClr val="0356B1"/>
                </a:solidFill>
              </a:rPr>
              <a:t>Refueling </a:t>
            </a:r>
            <a:r>
              <a:rPr lang="en-US" sz="2000" b="1" dirty="0">
                <a:solidFill>
                  <a:srgbClr val="0356B1"/>
                </a:solidFill>
              </a:rPr>
              <a:t>stations supplying inland waterway and maritime vessels </a:t>
            </a:r>
          </a:p>
          <a:p>
            <a:pPr marL="0" indent="0">
              <a:spcAft>
                <a:spcPts val="600"/>
              </a:spcAft>
              <a:buNone/>
            </a:pPr>
            <a:r>
              <a:rPr lang="en-US" sz="2000" b="1" dirty="0"/>
              <a:t>Infrastructure</a:t>
            </a:r>
          </a:p>
          <a:p>
            <a:pPr marL="712788" lvl="2" indent="-350838">
              <a:spcBef>
                <a:spcPts val="0"/>
              </a:spcBef>
              <a:spcAft>
                <a:spcPts val="600"/>
              </a:spcAft>
            </a:pPr>
            <a:r>
              <a:rPr lang="en-US" dirty="0" smtClean="0"/>
              <a:t>Supplying </a:t>
            </a:r>
            <a:r>
              <a:rPr lang="en-US" dirty="0"/>
              <a:t>infrastructure for TEN-T maritime and inland vessels on TEN-T inland waterway and maritime ports.</a:t>
            </a:r>
          </a:p>
          <a:p>
            <a:pPr marL="712788" lvl="2" indent="-350838">
              <a:spcBef>
                <a:spcPts val="0"/>
              </a:spcBef>
              <a:spcAft>
                <a:spcPts val="600"/>
              </a:spcAft>
            </a:pPr>
            <a:r>
              <a:rPr lang="en-US" dirty="0" smtClean="0"/>
              <a:t>Including </a:t>
            </a:r>
            <a:r>
              <a:rPr lang="en-US" dirty="0"/>
              <a:t>storage facilities for transport sector only.</a:t>
            </a:r>
          </a:p>
          <a:p>
            <a:pPr marL="712788" lvl="2" indent="-350838">
              <a:spcBef>
                <a:spcPts val="0"/>
              </a:spcBef>
              <a:spcAft>
                <a:spcPts val="600"/>
              </a:spcAft>
            </a:pPr>
            <a:r>
              <a:rPr lang="en-US" dirty="0" smtClean="0"/>
              <a:t>Including </a:t>
            </a:r>
            <a:r>
              <a:rPr lang="en-US" dirty="0"/>
              <a:t>bunkering vessels.</a:t>
            </a:r>
          </a:p>
          <a:p>
            <a:pPr marL="0" indent="0">
              <a:spcAft>
                <a:spcPts val="600"/>
              </a:spcAft>
              <a:buNone/>
            </a:pPr>
            <a:r>
              <a:rPr lang="en-US" sz="2000" b="1" dirty="0"/>
              <a:t>Location</a:t>
            </a:r>
          </a:p>
          <a:p>
            <a:pPr marL="712788" lvl="2" indent="-350838">
              <a:spcBef>
                <a:spcPts val="0"/>
              </a:spcBef>
              <a:spcAft>
                <a:spcPts val="600"/>
              </a:spcAft>
            </a:pPr>
            <a:r>
              <a:rPr lang="en-US" dirty="0"/>
              <a:t>In TEN-T inland waterway and maritime ports areas.</a:t>
            </a:r>
          </a:p>
          <a:p>
            <a:pPr marL="0" indent="0">
              <a:spcBef>
                <a:spcPts val="600"/>
              </a:spcBef>
              <a:spcAft>
                <a:spcPts val="600"/>
              </a:spcAft>
              <a:buNone/>
            </a:pPr>
            <a:r>
              <a:rPr lang="en-US" sz="1800" i="1" dirty="0" smtClean="0"/>
              <a:t>LNG refueling </a:t>
            </a:r>
            <a:r>
              <a:rPr lang="en-US" sz="1800" i="1" dirty="0"/>
              <a:t>infrastructure is supported only as a transitional solution and priority  will be given to actions demonstrating a progressive uptake of bio-LNG</a:t>
            </a:r>
            <a:r>
              <a:rPr lang="en-US" sz="1800" i="1" dirty="0" smtClean="0"/>
              <a:t>.</a:t>
            </a:r>
            <a:endParaRPr lang="en-US" sz="1800" i="1" dirty="0"/>
          </a:p>
        </p:txBody>
      </p:sp>
      <p:sp>
        <p:nvSpPr>
          <p:cNvPr id="8" name="Title 3"/>
          <p:cNvSpPr txBox="1">
            <a:spLocks/>
          </p:cNvSpPr>
          <p:nvPr/>
        </p:nvSpPr>
        <p:spPr>
          <a:xfrm>
            <a:off x="244549" y="2467591"/>
            <a:ext cx="10515600" cy="782357"/>
          </a:xfrm>
          <a:prstGeom prst="rect">
            <a:avLst/>
          </a:prstGeom>
        </p:spPr>
        <p:txBody>
          <a:bodyPr vert="horz" lIns="91440" tIns="45720" rIns="9144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BE" sz="3200" b="1" dirty="0" smtClean="0"/>
              <a:t>LNG</a:t>
            </a:r>
            <a:endParaRPr lang="en-GB" sz="32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676" y="2669670"/>
            <a:ext cx="386997" cy="386997"/>
          </a:xfrm>
          <a:prstGeom prst="rect">
            <a:avLst/>
          </a:prstGeom>
        </p:spPr>
      </p:pic>
      <p:sp>
        <p:nvSpPr>
          <p:cNvPr id="10" name="Flowchart: Connector 9"/>
          <p:cNvSpPr/>
          <p:nvPr/>
        </p:nvSpPr>
        <p:spPr>
          <a:xfrm>
            <a:off x="10892917" y="2698618"/>
            <a:ext cx="986118" cy="551330"/>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2"/>
                </a:solidFill>
              </a:rPr>
              <a:t>LNG</a:t>
            </a:r>
            <a:endParaRPr lang="en-GB" b="1" dirty="0">
              <a:solidFill>
                <a:schemeClr val="tx2"/>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149" y="3180269"/>
            <a:ext cx="602249" cy="602249"/>
          </a:xfrm>
          <a:prstGeom prst="rect">
            <a:avLst/>
          </a:prstGeom>
        </p:spPr>
      </p:pic>
    </p:spTree>
    <p:extLst>
      <p:ext uri="{BB962C8B-B14F-4D97-AF65-F5344CB8AC3E}">
        <p14:creationId xmlns:p14="http://schemas.microsoft.com/office/powerpoint/2010/main" val="2058204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287" y="1962785"/>
            <a:ext cx="10905699" cy="3881904"/>
          </a:xfrm>
        </p:spPr>
        <p:txBody>
          <a:bodyPr/>
          <a:lstStyle/>
          <a:p>
            <a:pPr lvl="0" algn="just">
              <a:spcAft>
                <a:spcPts val="600"/>
              </a:spcAft>
            </a:pPr>
            <a:r>
              <a:rPr lang="en-IE" sz="2000" b="1" dirty="0" smtClean="0"/>
              <a:t>If </a:t>
            </a:r>
            <a:r>
              <a:rPr lang="en-IE" sz="2000" b="1" dirty="0"/>
              <a:t>required for the viability </a:t>
            </a:r>
            <a:r>
              <a:rPr lang="en-IE" sz="2000" dirty="0"/>
              <a:t>of the deployment of transport related zero-emission</a:t>
            </a:r>
            <a:r>
              <a:rPr lang="en-GB" sz="2000" dirty="0"/>
              <a:t> recharging and refuelling infrastructure, the following activities are eligible</a:t>
            </a:r>
            <a:r>
              <a:rPr lang="en-GB" sz="2000" dirty="0" smtClean="0"/>
              <a:t>: </a:t>
            </a:r>
            <a:endParaRPr lang="en-GB" sz="2000" dirty="0"/>
          </a:p>
          <a:p>
            <a:pPr lvl="1" algn="just">
              <a:spcBef>
                <a:spcPts val="0"/>
              </a:spcBef>
              <a:spcAft>
                <a:spcPts val="600"/>
              </a:spcAft>
            </a:pPr>
            <a:r>
              <a:rPr lang="en-GB" b="1" dirty="0">
                <a:solidFill>
                  <a:schemeClr val="tx2"/>
                </a:solidFill>
              </a:rPr>
              <a:t>related energy storage facilities</a:t>
            </a:r>
            <a:r>
              <a:rPr lang="en-GB" dirty="0"/>
              <a:t>;</a:t>
            </a:r>
          </a:p>
          <a:p>
            <a:pPr lvl="1" algn="just">
              <a:spcBef>
                <a:spcPts val="0"/>
              </a:spcBef>
              <a:spcAft>
                <a:spcPts val="600"/>
              </a:spcAft>
            </a:pPr>
            <a:r>
              <a:rPr lang="en-GB" b="1" dirty="0">
                <a:solidFill>
                  <a:schemeClr val="tx2"/>
                </a:solidFill>
              </a:rPr>
              <a:t>deployment of electrolysers based on Renewable Energy Sources </a:t>
            </a:r>
            <a:r>
              <a:rPr lang="en-GB" dirty="0"/>
              <a:t>(RES) for electricity supply and a sustainable use of water </a:t>
            </a:r>
            <a:r>
              <a:rPr lang="en-GB" dirty="0" smtClean="0"/>
              <a:t>resources </a:t>
            </a:r>
            <a:r>
              <a:rPr lang="en-GB" dirty="0"/>
              <a:t>for the production of green hydrogen for the purpose of transport. This may be considered as a synergetic element under the conditions specified in Section 10.6 of the Work programme.</a:t>
            </a:r>
          </a:p>
          <a:p>
            <a:pPr algn="just">
              <a:spcAft>
                <a:spcPts val="600"/>
              </a:spcAft>
            </a:pPr>
            <a:endParaRPr lang="en-IE" sz="2000" dirty="0" smtClean="0"/>
          </a:p>
          <a:p>
            <a:pPr algn="just">
              <a:spcAft>
                <a:spcPts val="600"/>
              </a:spcAft>
            </a:pPr>
            <a:r>
              <a:rPr lang="en-IE" sz="2000" dirty="0" smtClean="0"/>
              <a:t>The </a:t>
            </a:r>
            <a:r>
              <a:rPr lang="en-IE" sz="2000" dirty="0"/>
              <a:t>beneficiary shall </a:t>
            </a:r>
            <a:r>
              <a:rPr lang="en-IE" sz="2000" b="1" dirty="0"/>
              <a:t>operate and maintain </a:t>
            </a:r>
            <a:r>
              <a:rPr lang="en-IE" sz="2000" dirty="0"/>
              <a:t>the supported recharging/refuelling points for a </a:t>
            </a:r>
            <a:r>
              <a:rPr lang="en-IE" sz="2000" b="1" dirty="0"/>
              <a:t>minimum period of 5 years</a:t>
            </a:r>
            <a:r>
              <a:rPr lang="en-IE" sz="2000" dirty="0"/>
              <a:t>, starting from the end date of the related grant agreement.  </a:t>
            </a:r>
            <a:endParaRPr lang="en-GB" sz="2000" dirty="0"/>
          </a:p>
          <a:p>
            <a:pPr algn="just">
              <a:spcAft>
                <a:spcPts val="600"/>
              </a:spcAft>
            </a:pPr>
            <a:endParaRPr lang="en-GB" sz="2000" dirty="0"/>
          </a:p>
        </p:txBody>
      </p:sp>
      <p:sp>
        <p:nvSpPr>
          <p:cNvPr id="3" name="Title 2"/>
          <p:cNvSpPr>
            <a:spLocks noGrp="1"/>
          </p:cNvSpPr>
          <p:nvPr>
            <p:ph type="title"/>
          </p:nvPr>
        </p:nvSpPr>
        <p:spPr>
          <a:xfrm>
            <a:off x="838199" y="663613"/>
            <a:ext cx="10515600" cy="782357"/>
          </a:xfrm>
        </p:spPr>
        <p:txBody>
          <a:bodyPr/>
          <a:lstStyle/>
          <a:p>
            <a:pPr algn="just"/>
            <a:r>
              <a:rPr lang="en-IE" sz="3200" b="1" dirty="0"/>
              <a:t>Horizontal requirements for all alternative fuels </a:t>
            </a:r>
            <a:r>
              <a:rPr lang="en-IE" sz="3200" b="1" dirty="0" smtClean="0"/>
              <a:t>infrastructure</a:t>
            </a: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09" y="2432444"/>
            <a:ext cx="454693" cy="499614"/>
          </a:xfrm>
          <a:prstGeom prst="rect">
            <a:avLst/>
          </a:prstGeom>
        </p:spPr>
      </p:pic>
      <p:sp>
        <p:nvSpPr>
          <p:cNvPr id="5" name="Flowchart: Connector 4"/>
          <p:cNvSpPr/>
          <p:nvPr/>
        </p:nvSpPr>
        <p:spPr>
          <a:xfrm>
            <a:off x="232721" y="2932058"/>
            <a:ext cx="564867" cy="422336"/>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chemeClr val="tx2"/>
                </a:solidFill>
              </a:rPr>
              <a:t>H2</a:t>
            </a:r>
            <a:endParaRPr lang="en-GB" sz="1200" b="1"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58" y="4658655"/>
            <a:ext cx="590241" cy="646995"/>
          </a:xfrm>
          <a:prstGeom prst="rect">
            <a:avLst/>
          </a:prstGeom>
        </p:spPr>
      </p:pic>
    </p:spTree>
    <p:extLst>
      <p:ext uri="{BB962C8B-B14F-4D97-AF65-F5344CB8AC3E}">
        <p14:creationId xmlns:p14="http://schemas.microsoft.com/office/powerpoint/2010/main" val="938732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984" y="1485383"/>
            <a:ext cx="11239360" cy="4819724"/>
          </a:xfrm>
        </p:spPr>
        <p:txBody>
          <a:bodyPr/>
          <a:lstStyle/>
          <a:p>
            <a:pPr marL="0" indent="0" algn="just">
              <a:spcAft>
                <a:spcPts val="600"/>
              </a:spcAft>
              <a:buNone/>
            </a:pPr>
            <a:r>
              <a:rPr lang="en-GB" sz="1800" i="1" dirty="0"/>
              <a:t>The attention of the applicants is drawn to the fact that the </a:t>
            </a:r>
            <a:r>
              <a:rPr lang="en-GB" sz="1800" i="1" dirty="0" smtClean="0"/>
              <a:t>GA will </a:t>
            </a:r>
            <a:r>
              <a:rPr lang="en-GB" sz="1800" i="1" dirty="0"/>
              <a:t>include the following requirements:</a:t>
            </a:r>
            <a:endParaRPr lang="en-GB" sz="1800" dirty="0"/>
          </a:p>
          <a:p>
            <a:pPr lvl="0" algn="just">
              <a:spcAft>
                <a:spcPts val="600"/>
              </a:spcAft>
            </a:pPr>
            <a:r>
              <a:rPr lang="en-GB" sz="1800" i="1" dirty="0"/>
              <a:t>the recharging/refuelling points have to be publicly accessible on a 24/7 basis </a:t>
            </a:r>
            <a:r>
              <a:rPr lang="en-GB" sz="1800" i="1" dirty="0" smtClean="0"/>
              <a:t>(...).</a:t>
            </a:r>
          </a:p>
          <a:p>
            <a:pPr algn="just">
              <a:spcAft>
                <a:spcPts val="600"/>
              </a:spcAft>
            </a:pPr>
            <a:r>
              <a:rPr lang="en-GB" sz="1800" i="1" dirty="0" smtClean="0"/>
              <a:t>appropriate </a:t>
            </a:r>
            <a:r>
              <a:rPr lang="en-GB" sz="1800" i="1" dirty="0"/>
              <a:t>signposting has to be deployed on the parking and rest areas (...).</a:t>
            </a:r>
          </a:p>
          <a:p>
            <a:pPr algn="just">
              <a:spcAft>
                <a:spcPts val="600"/>
              </a:spcAft>
            </a:pPr>
            <a:r>
              <a:rPr lang="en-GB" sz="1800" i="1" dirty="0" smtClean="0"/>
              <a:t>the </a:t>
            </a:r>
            <a:r>
              <a:rPr lang="en-GB" sz="1800" i="1" dirty="0"/>
              <a:t>recharging/refuelling points </a:t>
            </a:r>
            <a:r>
              <a:rPr lang="en-GB" sz="1800" i="1" dirty="0" smtClean="0"/>
              <a:t>can </a:t>
            </a:r>
            <a:r>
              <a:rPr lang="en-GB" sz="1800" i="1" dirty="0"/>
              <a:t>be used by people with reduced mobility</a:t>
            </a:r>
            <a:r>
              <a:rPr lang="en-GB" sz="1800" i="1" dirty="0" smtClean="0"/>
              <a:t>.</a:t>
            </a:r>
            <a:r>
              <a:rPr lang="en-GB" sz="1800" i="1" dirty="0"/>
              <a:t> (...).</a:t>
            </a:r>
          </a:p>
          <a:p>
            <a:pPr algn="just">
              <a:spcAft>
                <a:spcPts val="600"/>
              </a:spcAft>
            </a:pPr>
            <a:r>
              <a:rPr lang="en-GB" sz="1800" i="1" dirty="0" smtClean="0"/>
              <a:t>24/7 </a:t>
            </a:r>
            <a:r>
              <a:rPr lang="en-GB" sz="1800" i="1" dirty="0"/>
              <a:t>phone assistance shall be provided to end users, in the local language and at least in English</a:t>
            </a:r>
            <a:r>
              <a:rPr lang="en-GB" sz="1800" i="1" dirty="0" smtClean="0"/>
              <a:t>.</a:t>
            </a:r>
            <a:r>
              <a:rPr lang="en-GB" sz="1800" i="1" dirty="0"/>
              <a:t> (...).</a:t>
            </a:r>
          </a:p>
          <a:p>
            <a:pPr algn="just">
              <a:spcAft>
                <a:spcPts val="600"/>
              </a:spcAft>
            </a:pPr>
            <a:r>
              <a:rPr lang="en-GB" sz="1800" i="1" dirty="0" smtClean="0"/>
              <a:t>any </a:t>
            </a:r>
            <a:r>
              <a:rPr lang="en-GB" sz="1800" i="1" dirty="0"/>
              <a:t>user shall be able to recharge/refuel on an ad hoc basis </a:t>
            </a:r>
            <a:r>
              <a:rPr lang="en-GB" sz="1800" i="1" dirty="0" smtClean="0"/>
              <a:t>(</a:t>
            </a:r>
            <a:r>
              <a:rPr lang="en-GB" sz="1800" i="1" dirty="0"/>
              <a:t>no prior registration or commercial agreement</a:t>
            </a:r>
            <a:r>
              <a:rPr lang="en-GB" sz="1800" i="1" dirty="0" smtClean="0"/>
              <a:t>).</a:t>
            </a:r>
            <a:r>
              <a:rPr lang="en-GB" sz="1800" i="1" dirty="0"/>
              <a:t> (...).</a:t>
            </a:r>
          </a:p>
          <a:p>
            <a:pPr algn="just">
              <a:spcAft>
                <a:spcPts val="600"/>
              </a:spcAft>
            </a:pPr>
            <a:r>
              <a:rPr lang="en-GB" sz="1800" i="1" dirty="0" smtClean="0"/>
              <a:t>the </a:t>
            </a:r>
            <a:r>
              <a:rPr lang="en-GB" sz="1800" i="1" dirty="0"/>
              <a:t>recharging/refuelling points shall accept electronic payments through terminals and devices used for payment </a:t>
            </a:r>
            <a:r>
              <a:rPr lang="en-GB" sz="1800" i="1" dirty="0" smtClean="0"/>
              <a:t>services (...).</a:t>
            </a:r>
          </a:p>
          <a:p>
            <a:pPr algn="just">
              <a:spcAft>
                <a:spcPts val="600"/>
              </a:spcAft>
            </a:pPr>
            <a:r>
              <a:rPr lang="en-US" sz="1800" i="1" dirty="0" smtClean="0"/>
              <a:t>prices </a:t>
            </a:r>
            <a:r>
              <a:rPr lang="en-US" sz="1800" i="1" dirty="0"/>
              <a:t>charged </a:t>
            </a:r>
            <a:r>
              <a:rPr lang="en-US" sz="1800" i="1" dirty="0" smtClean="0"/>
              <a:t>shall </a:t>
            </a:r>
            <a:r>
              <a:rPr lang="en-US" sz="1800" i="1" dirty="0"/>
              <a:t>be reasonable, easily and clearly comparable, transparent and non-discriminatory. </a:t>
            </a:r>
            <a:r>
              <a:rPr lang="en-GB" sz="1800" i="1" dirty="0"/>
              <a:t>(...).</a:t>
            </a:r>
          </a:p>
          <a:p>
            <a:pPr algn="just">
              <a:spcAft>
                <a:spcPts val="600"/>
              </a:spcAft>
            </a:pPr>
            <a:r>
              <a:rPr lang="en-GB" sz="1800" i="1" dirty="0" smtClean="0"/>
              <a:t>the ad hoc price and all its components will have to be clearly displayed at all recharging/refuelling stations (...). </a:t>
            </a:r>
          </a:p>
          <a:p>
            <a:pPr algn="just">
              <a:spcAft>
                <a:spcPts val="600"/>
              </a:spcAft>
            </a:pPr>
            <a:r>
              <a:rPr lang="en-GB" sz="1800" i="1" dirty="0" smtClean="0"/>
              <a:t>static </a:t>
            </a:r>
            <a:r>
              <a:rPr lang="en-GB" sz="1800" i="1" dirty="0"/>
              <a:t>and dynamic data relating to recharging/refuelling infrastructure shall be made available in a digital format and accessible</a:t>
            </a:r>
            <a:r>
              <a:rPr lang="en-IE" sz="1800" i="1" dirty="0"/>
              <a:t> </a:t>
            </a:r>
            <a:r>
              <a:rPr lang="en-GB" sz="1800" i="1" dirty="0"/>
              <a:t>through the National Access Points </a:t>
            </a:r>
            <a:r>
              <a:rPr lang="en-GB" sz="1800" i="1" dirty="0" smtClean="0"/>
              <a:t>at </a:t>
            </a:r>
            <a:r>
              <a:rPr lang="en-GB" sz="1800" i="1" dirty="0"/>
              <a:t>no cost. (...).</a:t>
            </a:r>
          </a:p>
          <a:p>
            <a:pPr marL="0" indent="0" algn="just">
              <a:spcAft>
                <a:spcPts val="0"/>
              </a:spcAft>
              <a:buNone/>
            </a:pPr>
            <a:endParaRPr lang="en-GB" sz="1800" dirty="0"/>
          </a:p>
        </p:txBody>
      </p:sp>
      <p:sp>
        <p:nvSpPr>
          <p:cNvPr id="3" name="Title 2"/>
          <p:cNvSpPr>
            <a:spLocks noGrp="1"/>
          </p:cNvSpPr>
          <p:nvPr>
            <p:ph type="title"/>
          </p:nvPr>
        </p:nvSpPr>
        <p:spPr/>
        <p:txBody>
          <a:bodyPr/>
          <a:lstStyle/>
          <a:p>
            <a:pPr algn="just"/>
            <a:r>
              <a:rPr lang="en-IE" sz="2800" b="1" dirty="0"/>
              <a:t>Horizontal requirements for all publicly accessible recharging and hydrogen refuelling points for road transport </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91" y="343267"/>
            <a:ext cx="454693" cy="499614"/>
          </a:xfrm>
          <a:prstGeom prst="rect">
            <a:avLst/>
          </a:prstGeom>
        </p:spPr>
      </p:pic>
      <p:sp>
        <p:nvSpPr>
          <p:cNvPr id="5" name="Flowchart: Connector 4"/>
          <p:cNvSpPr/>
          <p:nvPr/>
        </p:nvSpPr>
        <p:spPr>
          <a:xfrm>
            <a:off x="125503" y="842881"/>
            <a:ext cx="564867" cy="422336"/>
          </a:xfrm>
          <a:prstGeom prst="flowChartConnector">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chemeClr val="tx2"/>
                </a:solidFill>
              </a:rPr>
              <a:t>H2</a:t>
            </a:r>
            <a:endParaRPr lang="en-GB" sz="1200" b="1" dirty="0">
              <a:solidFill>
                <a:schemeClr val="tx2"/>
              </a:solidFill>
            </a:endParaRPr>
          </a:p>
        </p:txBody>
      </p:sp>
    </p:spTree>
    <p:extLst>
      <p:ext uri="{BB962C8B-B14F-4D97-AF65-F5344CB8AC3E}">
        <p14:creationId xmlns:p14="http://schemas.microsoft.com/office/powerpoint/2010/main" val="1690234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1361" y="1687402"/>
            <a:ext cx="10905699" cy="3881904"/>
          </a:xfrm>
        </p:spPr>
        <p:txBody>
          <a:bodyPr/>
          <a:lstStyle/>
          <a:p>
            <a:pPr lvl="0">
              <a:spcAft>
                <a:spcPts val="1200"/>
              </a:spcAft>
            </a:pPr>
            <a:r>
              <a:rPr lang="en-IE" dirty="0"/>
              <a:t>costs related to vehicles or vessels except in the case of inland waterway and short sea shipping as mentioned above;</a:t>
            </a:r>
            <a:endParaRPr lang="en-GB" dirty="0"/>
          </a:p>
          <a:p>
            <a:pPr lvl="0">
              <a:spcAft>
                <a:spcPts val="1200"/>
              </a:spcAft>
            </a:pPr>
            <a:r>
              <a:rPr lang="en-GB" dirty="0"/>
              <a:t>costs related to land acquisition, renting/leasing of facilities, permits and indirect costs, such as staffing and administrative costs;</a:t>
            </a:r>
          </a:p>
          <a:p>
            <a:pPr lvl="0">
              <a:spcAft>
                <a:spcPts val="1200"/>
              </a:spcAft>
            </a:pPr>
            <a:r>
              <a:rPr lang="en-GB" dirty="0"/>
              <a:t>OPEX</a:t>
            </a:r>
          </a:p>
          <a:p>
            <a:pPr lvl="0">
              <a:spcAft>
                <a:spcPts val="1200"/>
              </a:spcAft>
            </a:pPr>
            <a:r>
              <a:rPr lang="en-IE" dirty="0"/>
              <a:t>upgrade of existing electric recharging infrastructure;</a:t>
            </a:r>
            <a:endParaRPr lang="en-GB" dirty="0"/>
          </a:p>
          <a:p>
            <a:pPr lvl="0">
              <a:spcAft>
                <a:spcPts val="1200"/>
              </a:spcAft>
            </a:pPr>
            <a:r>
              <a:rPr lang="en-IE" dirty="0"/>
              <a:t>hydrogen production facilities based on Steam Methane Reforming;</a:t>
            </a:r>
            <a:endParaRPr lang="en-GB" dirty="0"/>
          </a:p>
          <a:p>
            <a:pPr lvl="0">
              <a:spcAft>
                <a:spcPts val="1200"/>
              </a:spcAft>
            </a:pPr>
            <a:r>
              <a:rPr lang="en-IE" dirty="0"/>
              <a:t>hydrogen production facilities mainly used for other purpose than transport.</a:t>
            </a:r>
            <a:endParaRPr lang="en-GB" dirty="0"/>
          </a:p>
          <a:p>
            <a:pPr marL="0" indent="0">
              <a:spcAft>
                <a:spcPts val="1200"/>
              </a:spcAft>
              <a:buNone/>
            </a:pPr>
            <a:endParaRPr lang="en-GB" dirty="0"/>
          </a:p>
        </p:txBody>
      </p:sp>
      <p:sp>
        <p:nvSpPr>
          <p:cNvPr id="3" name="Title 2"/>
          <p:cNvSpPr>
            <a:spLocks noGrp="1"/>
          </p:cNvSpPr>
          <p:nvPr>
            <p:ph type="title"/>
          </p:nvPr>
        </p:nvSpPr>
        <p:spPr>
          <a:ln w="28575">
            <a:solidFill>
              <a:srgbClr val="FF0000"/>
            </a:solidFill>
          </a:ln>
        </p:spPr>
        <p:txBody>
          <a:bodyPr anchor="ctr"/>
          <a:lstStyle/>
          <a:p>
            <a:r>
              <a:rPr lang="en-US" sz="2800" b="1" dirty="0" smtClean="0"/>
              <a:t>Not eligible - indicative </a:t>
            </a:r>
            <a:r>
              <a:rPr lang="en-US" sz="2800" b="1" dirty="0"/>
              <a:t>list of activities cannot be funded:</a:t>
            </a:r>
            <a:endParaRPr lang="en-GB" sz="2800" b="1" dirty="0"/>
          </a:p>
        </p:txBody>
      </p:sp>
    </p:spTree>
    <p:extLst>
      <p:ext uri="{BB962C8B-B14F-4D97-AF65-F5344CB8AC3E}">
        <p14:creationId xmlns:p14="http://schemas.microsoft.com/office/powerpoint/2010/main" val="1298193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559" y="302106"/>
            <a:ext cx="10515600" cy="782357"/>
          </a:xfrm>
        </p:spPr>
        <p:txBody>
          <a:bodyPr anchor="ctr"/>
          <a:lstStyle/>
          <a:p>
            <a:r>
              <a:rPr lang="en-IE" sz="3600" b="1" dirty="0" smtClean="0"/>
              <a:t>3. Budget</a:t>
            </a:r>
          </a:p>
        </p:txBody>
      </p:sp>
      <p:graphicFrame>
        <p:nvGraphicFramePr>
          <p:cNvPr id="6" name="Content Placeholder 4"/>
          <p:cNvGraphicFramePr>
            <a:graphicFrameLocks/>
          </p:cNvGraphicFramePr>
          <p:nvPr>
            <p:extLst>
              <p:ext uri="{D42A27DB-BD31-4B8C-83A1-F6EECF244321}">
                <p14:modId xmlns:p14="http://schemas.microsoft.com/office/powerpoint/2010/main" val="2616908957"/>
              </p:ext>
            </p:extLst>
          </p:nvPr>
        </p:nvGraphicFramePr>
        <p:xfrm>
          <a:off x="4837815" y="1143336"/>
          <a:ext cx="6783572" cy="2456253"/>
        </p:xfrm>
        <a:graphic>
          <a:graphicData uri="http://schemas.openxmlformats.org/drawingml/2006/table">
            <a:tbl>
              <a:tblPr firstRow="1" bandRow="1">
                <a:tableStyleId>{93296810-A885-4BE3-A3E7-6D5BEEA58F35}</a:tableStyleId>
              </a:tblPr>
              <a:tblGrid>
                <a:gridCol w="793996">
                  <a:extLst>
                    <a:ext uri="{9D8B030D-6E8A-4147-A177-3AD203B41FA5}">
                      <a16:colId xmlns:a16="http://schemas.microsoft.com/office/drawing/2014/main" val="4199436642"/>
                    </a:ext>
                  </a:extLst>
                </a:gridCol>
                <a:gridCol w="2362151">
                  <a:extLst>
                    <a:ext uri="{9D8B030D-6E8A-4147-A177-3AD203B41FA5}">
                      <a16:colId xmlns:a16="http://schemas.microsoft.com/office/drawing/2014/main" val="977547006"/>
                    </a:ext>
                  </a:extLst>
                </a:gridCol>
                <a:gridCol w="2362151">
                  <a:extLst>
                    <a:ext uri="{9D8B030D-6E8A-4147-A177-3AD203B41FA5}">
                      <a16:colId xmlns:a16="http://schemas.microsoft.com/office/drawing/2014/main" val="2802928381"/>
                    </a:ext>
                  </a:extLst>
                </a:gridCol>
                <a:gridCol w="1265274">
                  <a:extLst>
                    <a:ext uri="{9D8B030D-6E8A-4147-A177-3AD203B41FA5}">
                      <a16:colId xmlns:a16="http://schemas.microsoft.com/office/drawing/2014/main" val="2101591632"/>
                    </a:ext>
                  </a:extLst>
                </a:gridCol>
              </a:tblGrid>
              <a:tr h="469830">
                <a:tc>
                  <a:txBody>
                    <a:bodyPr/>
                    <a:lstStyle/>
                    <a:p>
                      <a:pPr algn="ctr"/>
                      <a:r>
                        <a:rPr lang="en-IE" noProof="0" dirty="0" smtClean="0"/>
                        <a:t>Year</a:t>
                      </a:r>
                      <a:endParaRPr lang="en-IE" noProof="0" dirty="0"/>
                    </a:p>
                  </a:txBody>
                  <a:tcPr anchor="ctr"/>
                </a:tc>
                <a:tc>
                  <a:txBody>
                    <a:bodyPr/>
                    <a:lstStyle/>
                    <a:p>
                      <a:pPr algn="ctr"/>
                      <a:r>
                        <a:rPr lang="en-IE" noProof="0" dirty="0" smtClean="0"/>
                        <a:t>General Envelope (M€)</a:t>
                      </a:r>
                      <a:endParaRPr lang="en-IE" noProof="0" dirty="0"/>
                    </a:p>
                  </a:txBody>
                  <a:tcPr anchor="ctr"/>
                </a:tc>
                <a:tc>
                  <a:txBody>
                    <a:bodyPr/>
                    <a:lstStyle/>
                    <a:p>
                      <a:pPr algn="ctr"/>
                      <a:r>
                        <a:rPr lang="en-IE" noProof="0" dirty="0" smtClean="0"/>
                        <a:t>Cohesion Envelope (M€)</a:t>
                      </a:r>
                      <a:endParaRPr lang="en-IE" noProof="0" dirty="0"/>
                    </a:p>
                  </a:txBody>
                  <a:tcPr anchor="ctr"/>
                </a:tc>
                <a:tc>
                  <a:txBody>
                    <a:bodyPr/>
                    <a:lstStyle/>
                    <a:p>
                      <a:pPr algn="ctr"/>
                      <a:r>
                        <a:rPr lang="en-IE" noProof="0" dirty="0" smtClean="0"/>
                        <a:t>Total (M€)</a:t>
                      </a:r>
                      <a:endParaRPr lang="en-IE" noProof="0" dirty="0"/>
                    </a:p>
                  </a:txBody>
                  <a:tcPr anchor="ctr"/>
                </a:tc>
                <a:extLst>
                  <a:ext uri="{0D108BD9-81ED-4DB2-BD59-A6C34878D82A}">
                    <a16:rowId xmlns:a16="http://schemas.microsoft.com/office/drawing/2014/main" val="4049847428"/>
                  </a:ext>
                </a:extLst>
              </a:tr>
              <a:tr h="433301">
                <a:tc>
                  <a:txBody>
                    <a:bodyPr/>
                    <a:lstStyle/>
                    <a:p>
                      <a:pPr algn="ctr"/>
                      <a:r>
                        <a:rPr lang="en-IE" noProof="0" dirty="0" smtClean="0"/>
                        <a:t>2021</a:t>
                      </a:r>
                      <a:endParaRPr lang="en-IE" noProof="0" dirty="0"/>
                    </a:p>
                  </a:txBody>
                  <a:tcPr anchor="ctr"/>
                </a:tc>
                <a:tc>
                  <a:txBody>
                    <a:bodyPr/>
                    <a:lstStyle/>
                    <a:p>
                      <a:pPr algn="ctr"/>
                      <a:r>
                        <a:rPr lang="en-IE" noProof="0" dirty="0" smtClean="0"/>
                        <a:t>400</a:t>
                      </a:r>
                      <a:endParaRPr lang="en-IE" noProof="0" dirty="0"/>
                    </a:p>
                  </a:txBody>
                  <a:tcPr anchor="ctr"/>
                </a:tc>
                <a:tc>
                  <a:txBody>
                    <a:bodyPr/>
                    <a:lstStyle/>
                    <a:p>
                      <a:pPr algn="ctr"/>
                      <a:r>
                        <a:rPr lang="en-IE" noProof="0" dirty="0" smtClean="0"/>
                        <a:t>125</a:t>
                      </a:r>
                      <a:endParaRPr lang="en-IE" noProof="0" dirty="0"/>
                    </a:p>
                  </a:txBody>
                  <a:tcPr anchor="ctr"/>
                </a:tc>
                <a:tc>
                  <a:txBody>
                    <a:bodyPr/>
                    <a:lstStyle/>
                    <a:p>
                      <a:pPr algn="ctr"/>
                      <a:r>
                        <a:rPr lang="en-IE" noProof="0" dirty="0" smtClean="0"/>
                        <a:t>425</a:t>
                      </a:r>
                      <a:endParaRPr lang="en-IE" noProof="0" dirty="0"/>
                    </a:p>
                  </a:txBody>
                  <a:tcPr anchor="ctr"/>
                </a:tc>
                <a:extLst>
                  <a:ext uri="{0D108BD9-81ED-4DB2-BD59-A6C34878D82A}">
                    <a16:rowId xmlns:a16="http://schemas.microsoft.com/office/drawing/2014/main" val="532070070"/>
                  </a:ext>
                </a:extLst>
              </a:tr>
              <a:tr h="516270">
                <a:tc>
                  <a:txBody>
                    <a:bodyPr/>
                    <a:lstStyle/>
                    <a:p>
                      <a:pPr algn="ctr"/>
                      <a:r>
                        <a:rPr lang="en-IE" noProof="0" dirty="0" smtClean="0"/>
                        <a:t>2022</a:t>
                      </a:r>
                      <a:endParaRPr lang="en-IE" noProof="0" dirty="0"/>
                    </a:p>
                  </a:txBody>
                  <a:tcPr anchor="ctr"/>
                </a:tc>
                <a:tc>
                  <a:txBody>
                    <a:bodyPr/>
                    <a:lstStyle/>
                    <a:p>
                      <a:pPr algn="ctr"/>
                      <a:r>
                        <a:rPr lang="en-IE" noProof="0" dirty="0" smtClean="0"/>
                        <a:t>400</a:t>
                      </a:r>
                      <a:endParaRPr lang="en-IE" noProof="0" dirty="0"/>
                    </a:p>
                  </a:txBody>
                  <a:tcPr anchor="ctr"/>
                </a:tc>
                <a:tc>
                  <a:txBody>
                    <a:bodyPr/>
                    <a:lstStyle/>
                    <a:p>
                      <a:pPr algn="ctr"/>
                      <a:r>
                        <a:rPr lang="en-IE" noProof="0" dirty="0" smtClean="0"/>
                        <a:t>125</a:t>
                      </a:r>
                      <a:endParaRPr lang="en-IE" noProof="0" dirty="0"/>
                    </a:p>
                  </a:txBody>
                  <a:tcPr anchor="ctr"/>
                </a:tc>
                <a:tc>
                  <a:txBody>
                    <a:bodyPr/>
                    <a:lstStyle/>
                    <a:p>
                      <a:pPr algn="ctr"/>
                      <a:r>
                        <a:rPr lang="en-IE" noProof="0" dirty="0" smtClean="0"/>
                        <a:t>425</a:t>
                      </a:r>
                      <a:endParaRPr lang="en-IE" noProof="0" dirty="0"/>
                    </a:p>
                  </a:txBody>
                  <a:tcPr anchor="ctr"/>
                </a:tc>
                <a:extLst>
                  <a:ext uri="{0D108BD9-81ED-4DB2-BD59-A6C34878D82A}">
                    <a16:rowId xmlns:a16="http://schemas.microsoft.com/office/drawing/2014/main" val="2186738948"/>
                  </a:ext>
                </a:extLst>
              </a:tr>
              <a:tr h="433301">
                <a:tc>
                  <a:txBody>
                    <a:bodyPr/>
                    <a:lstStyle/>
                    <a:p>
                      <a:pPr algn="ctr"/>
                      <a:r>
                        <a:rPr lang="en-IE" noProof="0" dirty="0" smtClean="0"/>
                        <a:t>2023</a:t>
                      </a:r>
                      <a:endParaRPr lang="en-IE" noProof="0" dirty="0"/>
                    </a:p>
                  </a:txBody>
                  <a:tcPr anchor="ctr">
                    <a:lnB w="57150" cap="flat" cmpd="sng" algn="ctr">
                      <a:solidFill>
                        <a:srgbClr val="C00000"/>
                      </a:solidFill>
                      <a:prstDash val="solid"/>
                      <a:round/>
                      <a:headEnd type="none" w="med" len="med"/>
                      <a:tailEnd type="none" w="med" len="med"/>
                    </a:lnB>
                  </a:tcPr>
                </a:tc>
                <a:tc>
                  <a:txBody>
                    <a:bodyPr/>
                    <a:lstStyle/>
                    <a:p>
                      <a:pPr algn="ctr"/>
                      <a:r>
                        <a:rPr lang="en-IE" noProof="0" dirty="0" smtClean="0"/>
                        <a:t>400</a:t>
                      </a:r>
                      <a:endParaRPr lang="en-IE" noProof="0" dirty="0"/>
                    </a:p>
                  </a:txBody>
                  <a:tcPr anchor="ctr">
                    <a:lnB w="57150" cap="flat" cmpd="sng" algn="ctr">
                      <a:solidFill>
                        <a:srgbClr val="C00000"/>
                      </a:solidFill>
                      <a:prstDash val="solid"/>
                      <a:round/>
                      <a:headEnd type="none" w="med" len="med"/>
                      <a:tailEnd type="none" w="med" len="med"/>
                    </a:lnB>
                  </a:tcPr>
                </a:tc>
                <a:tc>
                  <a:txBody>
                    <a:bodyPr/>
                    <a:lstStyle/>
                    <a:p>
                      <a:pPr algn="ctr"/>
                      <a:r>
                        <a:rPr lang="en-IE" noProof="0" dirty="0" smtClean="0"/>
                        <a:t>125</a:t>
                      </a:r>
                      <a:endParaRPr lang="en-IE" noProof="0" dirty="0"/>
                    </a:p>
                  </a:txBody>
                  <a:tcPr anchor="ctr">
                    <a:lnB w="57150" cap="flat" cmpd="sng" algn="ctr">
                      <a:solidFill>
                        <a:srgbClr val="C00000"/>
                      </a:solidFill>
                      <a:prstDash val="solid"/>
                      <a:round/>
                      <a:headEnd type="none" w="med" len="med"/>
                      <a:tailEnd type="none" w="med" len="med"/>
                    </a:lnB>
                  </a:tcPr>
                </a:tc>
                <a:tc>
                  <a:txBody>
                    <a:bodyPr/>
                    <a:lstStyle/>
                    <a:p>
                      <a:pPr algn="ctr"/>
                      <a:r>
                        <a:rPr lang="en-IE" noProof="0" dirty="0" smtClean="0"/>
                        <a:t>425</a:t>
                      </a:r>
                      <a:endParaRPr lang="en-IE" noProof="0" dirty="0"/>
                    </a:p>
                  </a:txBody>
                  <a:tcPr anchor="ctr">
                    <a:lnB w="571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755752636"/>
                  </a:ext>
                </a:extLst>
              </a:tr>
              <a:tr h="433301">
                <a:tc>
                  <a:txBody>
                    <a:bodyPr/>
                    <a:lstStyle/>
                    <a:p>
                      <a:pPr algn="ctr"/>
                      <a:r>
                        <a:rPr lang="en-IE" b="1" noProof="0" dirty="0" smtClean="0"/>
                        <a:t>Total</a:t>
                      </a:r>
                      <a:endParaRPr lang="en-IE" b="1" noProof="0" dirty="0"/>
                    </a:p>
                  </a:txBody>
                  <a:tcPr anchor="ctr">
                    <a:lnT w="57150" cap="flat" cmpd="sng" algn="ctr">
                      <a:solidFill>
                        <a:srgbClr val="C00000"/>
                      </a:solidFill>
                      <a:prstDash val="solid"/>
                      <a:round/>
                      <a:headEnd type="none" w="med" len="med"/>
                      <a:tailEnd type="none" w="med" len="med"/>
                    </a:lnT>
                  </a:tcPr>
                </a:tc>
                <a:tc>
                  <a:txBody>
                    <a:bodyPr/>
                    <a:lstStyle/>
                    <a:p>
                      <a:pPr algn="ctr"/>
                      <a:r>
                        <a:rPr lang="en-IE" b="1" noProof="0" dirty="0" smtClean="0"/>
                        <a:t>1.200</a:t>
                      </a:r>
                      <a:endParaRPr lang="en-IE" b="1" noProof="0" dirty="0"/>
                    </a:p>
                  </a:txBody>
                  <a:tcPr anchor="ctr">
                    <a:lnT w="57150" cap="flat" cmpd="sng" algn="ctr">
                      <a:solidFill>
                        <a:srgbClr val="C00000"/>
                      </a:solidFill>
                      <a:prstDash val="solid"/>
                      <a:round/>
                      <a:headEnd type="none" w="med" len="med"/>
                      <a:tailEnd type="none" w="med" len="med"/>
                    </a:lnT>
                  </a:tcPr>
                </a:tc>
                <a:tc>
                  <a:txBody>
                    <a:bodyPr/>
                    <a:lstStyle/>
                    <a:p>
                      <a:pPr algn="ctr"/>
                      <a:r>
                        <a:rPr lang="en-IE" b="1" noProof="0" dirty="0" smtClean="0"/>
                        <a:t>375</a:t>
                      </a:r>
                      <a:endParaRPr lang="en-IE" b="1" noProof="0" dirty="0"/>
                    </a:p>
                  </a:txBody>
                  <a:tcPr anchor="ctr">
                    <a:lnT w="57150" cap="flat" cmpd="sng" algn="ctr">
                      <a:solidFill>
                        <a:srgbClr val="C00000"/>
                      </a:solidFill>
                      <a:prstDash val="solid"/>
                      <a:round/>
                      <a:headEnd type="none" w="med" len="med"/>
                      <a:tailEnd type="none" w="med" len="med"/>
                    </a:lnT>
                  </a:tcPr>
                </a:tc>
                <a:tc>
                  <a:txBody>
                    <a:bodyPr/>
                    <a:lstStyle/>
                    <a:p>
                      <a:pPr algn="ctr"/>
                      <a:r>
                        <a:rPr lang="en-IE" b="1" noProof="0" dirty="0" smtClean="0"/>
                        <a:t>1.575</a:t>
                      </a:r>
                      <a:endParaRPr lang="en-IE" b="1" noProof="0" dirty="0"/>
                    </a:p>
                  </a:txBody>
                  <a:tcPr anchor="ctr">
                    <a:lnT w="5715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3320317065"/>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3332142613"/>
              </p:ext>
            </p:extLst>
          </p:nvPr>
        </p:nvGraphicFramePr>
        <p:xfrm>
          <a:off x="-289236" y="2262510"/>
          <a:ext cx="6049926" cy="40829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65437" y="3871969"/>
            <a:ext cx="741120" cy="461665"/>
          </a:xfrm>
          <a:prstGeom prst="rect">
            <a:avLst/>
          </a:prstGeom>
          <a:noFill/>
        </p:spPr>
        <p:txBody>
          <a:bodyPr wrap="square" rtlCol="0">
            <a:spAutoFit/>
          </a:bodyPr>
          <a:lstStyle/>
          <a:p>
            <a:r>
              <a:rPr lang="fr-BE" sz="2400" b="1" dirty="0" smtClean="0"/>
              <a:t>2/3</a:t>
            </a:r>
            <a:endParaRPr lang="en-GB" sz="2800" b="1" dirty="0"/>
          </a:p>
        </p:txBody>
      </p:sp>
      <p:sp>
        <p:nvSpPr>
          <p:cNvPr id="10" name="TextBox 9"/>
          <p:cNvSpPr txBox="1"/>
          <p:nvPr/>
        </p:nvSpPr>
        <p:spPr>
          <a:xfrm>
            <a:off x="3166153" y="3137924"/>
            <a:ext cx="741120" cy="461665"/>
          </a:xfrm>
          <a:prstGeom prst="rect">
            <a:avLst/>
          </a:prstGeom>
          <a:noFill/>
        </p:spPr>
        <p:txBody>
          <a:bodyPr wrap="square" rtlCol="0">
            <a:spAutoFit/>
          </a:bodyPr>
          <a:lstStyle/>
          <a:p>
            <a:r>
              <a:rPr lang="fr-BE" sz="2400" b="1" dirty="0" smtClean="0"/>
              <a:t>1/3</a:t>
            </a:r>
            <a:endParaRPr lang="en-GB" sz="2800" b="1" dirty="0"/>
          </a:p>
        </p:txBody>
      </p:sp>
      <p:sp>
        <p:nvSpPr>
          <p:cNvPr id="11" name="TextBox 10"/>
          <p:cNvSpPr txBox="1"/>
          <p:nvPr/>
        </p:nvSpPr>
        <p:spPr>
          <a:xfrm>
            <a:off x="6007396" y="4531609"/>
            <a:ext cx="5869171" cy="1461939"/>
          </a:xfrm>
          <a:prstGeom prst="rect">
            <a:avLst/>
          </a:prstGeom>
          <a:noFill/>
        </p:spPr>
        <p:txBody>
          <a:bodyPr wrap="square" rtlCol="0">
            <a:spAutoFit/>
          </a:bodyPr>
          <a:lstStyle/>
          <a:p>
            <a:pPr algn="just">
              <a:spcAft>
                <a:spcPts val="600"/>
              </a:spcAft>
            </a:pPr>
            <a:r>
              <a:rPr lang="en-IE" sz="1400" b="1" dirty="0" smtClean="0"/>
              <a:t>* </a:t>
            </a:r>
            <a:r>
              <a:rPr lang="en-IE" sz="1400" b="1" u="sng" dirty="0" smtClean="0"/>
              <a:t>Implementing Partners</a:t>
            </a:r>
            <a:r>
              <a:rPr lang="en-IE" sz="1400" b="1" dirty="0" smtClean="0"/>
              <a:t> </a:t>
            </a:r>
            <a:r>
              <a:rPr lang="en-IE" sz="1400" dirty="0" smtClean="0"/>
              <a:t>are development or other public finance institutions (such as EIB, EBRD and National promotional banks) which are signatories of an Administrative Agreement with DG MOVE to cooperate for the implementation of the AFIF. </a:t>
            </a:r>
          </a:p>
          <a:p>
            <a:pPr algn="just">
              <a:spcAft>
                <a:spcPts val="600"/>
              </a:spcAft>
            </a:pPr>
            <a:r>
              <a:rPr lang="en-IE" sz="1400" dirty="0" smtClean="0"/>
              <a:t>** </a:t>
            </a:r>
            <a:r>
              <a:rPr lang="en-IE" sz="1400" b="1" u="sng" dirty="0" smtClean="0"/>
              <a:t>Non-Implementing Partners </a:t>
            </a:r>
            <a:r>
              <a:rPr lang="en-IE" sz="1400" dirty="0" smtClean="0"/>
              <a:t>are other </a:t>
            </a:r>
            <a:r>
              <a:rPr lang="en-US" sz="1400" dirty="0" smtClean="0"/>
              <a:t>public </a:t>
            </a:r>
            <a:r>
              <a:rPr lang="en-US" sz="1400" dirty="0"/>
              <a:t>or private financial institutions established in the </a:t>
            </a:r>
            <a:r>
              <a:rPr lang="en-US" sz="1400" dirty="0" smtClean="0"/>
              <a:t>EU.</a:t>
            </a:r>
            <a:endParaRPr lang="en-IE" sz="1400" dirty="0"/>
          </a:p>
        </p:txBody>
      </p:sp>
      <p:sp>
        <p:nvSpPr>
          <p:cNvPr id="12" name="TextBox 11"/>
          <p:cNvSpPr txBox="1"/>
          <p:nvPr/>
        </p:nvSpPr>
        <p:spPr>
          <a:xfrm>
            <a:off x="4019106" y="5805377"/>
            <a:ext cx="212652" cy="369332"/>
          </a:xfrm>
          <a:prstGeom prst="rect">
            <a:avLst/>
          </a:prstGeom>
          <a:noFill/>
        </p:spPr>
        <p:txBody>
          <a:bodyPr wrap="square" rtlCol="0">
            <a:spAutoFit/>
          </a:bodyPr>
          <a:lstStyle/>
          <a:p>
            <a:r>
              <a:rPr lang="fr-BE" b="1" dirty="0" smtClean="0"/>
              <a:t>*</a:t>
            </a:r>
            <a:endParaRPr lang="en-GB" b="1" dirty="0"/>
          </a:p>
        </p:txBody>
      </p:sp>
    </p:spTree>
    <p:extLst>
      <p:ext uri="{BB962C8B-B14F-4D97-AF65-F5344CB8AC3E}">
        <p14:creationId xmlns:p14="http://schemas.microsoft.com/office/powerpoint/2010/main" val="329902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08856" y="1245735"/>
            <a:ext cx="4926841" cy="4144972"/>
          </a:xfrm>
        </p:spPr>
        <p:txBody>
          <a:bodyPr/>
          <a:lstStyle/>
          <a:p>
            <a:pPr marL="457200" indent="-457200">
              <a:buFont typeface="+mj-lt"/>
              <a:buAutoNum type="arabicPeriod"/>
            </a:pPr>
            <a:r>
              <a:rPr lang="en-IE" sz="2800" dirty="0" smtClean="0">
                <a:solidFill>
                  <a:schemeClr val="tx2"/>
                </a:solidFill>
              </a:rPr>
              <a:t>Objectives </a:t>
            </a:r>
          </a:p>
          <a:p>
            <a:pPr marL="457200" indent="-457200">
              <a:buFont typeface="+mj-lt"/>
              <a:buAutoNum type="arabicPeriod"/>
            </a:pPr>
            <a:r>
              <a:rPr lang="en-IE" sz="2800" dirty="0" smtClean="0">
                <a:solidFill>
                  <a:schemeClr val="tx2"/>
                </a:solidFill>
              </a:rPr>
              <a:t>Eligible activities</a:t>
            </a:r>
          </a:p>
          <a:p>
            <a:pPr marL="457200" indent="-457200">
              <a:buFont typeface="+mj-lt"/>
              <a:buAutoNum type="arabicPeriod"/>
            </a:pPr>
            <a:r>
              <a:rPr lang="en-IE" sz="2800" dirty="0" smtClean="0">
                <a:solidFill>
                  <a:schemeClr val="tx2"/>
                </a:solidFill>
              </a:rPr>
              <a:t>Budget</a:t>
            </a:r>
          </a:p>
          <a:p>
            <a:pPr marL="457200" indent="-457200">
              <a:buFont typeface="+mj-lt"/>
              <a:buAutoNum type="arabicPeriod"/>
            </a:pPr>
            <a:r>
              <a:rPr lang="en-IE" sz="2800" dirty="0" smtClean="0">
                <a:solidFill>
                  <a:schemeClr val="tx2"/>
                </a:solidFill>
              </a:rPr>
              <a:t>Features &amp; processes</a:t>
            </a:r>
          </a:p>
          <a:p>
            <a:pPr marL="457200" indent="-457200">
              <a:buFont typeface="+mj-lt"/>
              <a:buAutoNum type="arabicPeriod"/>
            </a:pPr>
            <a:r>
              <a:rPr lang="en-IE" sz="2800" dirty="0" smtClean="0">
                <a:solidFill>
                  <a:schemeClr val="tx2"/>
                </a:solidFill>
              </a:rPr>
              <a:t>Financing &amp; </a:t>
            </a:r>
            <a:r>
              <a:rPr lang="en-IE" sz="2800" dirty="0" smtClean="0">
                <a:solidFill>
                  <a:schemeClr val="tx2"/>
                </a:solidFill>
              </a:rPr>
              <a:t>IPs</a:t>
            </a:r>
            <a:endParaRPr lang="en-IE" sz="2800" dirty="0" smtClean="0">
              <a:solidFill>
                <a:schemeClr val="tx2"/>
              </a:solidFill>
            </a:endParaRPr>
          </a:p>
          <a:p>
            <a:pPr marL="457200" indent="-457200">
              <a:buFont typeface="+mj-lt"/>
              <a:buAutoNum type="arabicPeriod"/>
            </a:pPr>
            <a:r>
              <a:rPr lang="en-IE" sz="2800" dirty="0" smtClean="0">
                <a:solidFill>
                  <a:schemeClr val="tx2"/>
                </a:solidFill>
              </a:rPr>
              <a:t>Timetables </a:t>
            </a:r>
            <a:r>
              <a:rPr lang="en-IE" sz="2800" dirty="0">
                <a:solidFill>
                  <a:schemeClr val="tx2"/>
                </a:solidFill>
              </a:rPr>
              <a:t>and deadlines</a:t>
            </a:r>
          </a:p>
          <a:p>
            <a:pPr marL="457200" indent="-457200">
              <a:buFont typeface="+mj-lt"/>
              <a:buAutoNum type="arabicPeriod"/>
            </a:pPr>
            <a:endParaRPr lang="en-IE" sz="2800" dirty="0" smtClean="0">
              <a:solidFill>
                <a:schemeClr val="tx2"/>
              </a:solidFill>
            </a:endParaRPr>
          </a:p>
        </p:txBody>
      </p:sp>
      <p:pic>
        <p:nvPicPr>
          <p:cNvPr id="7"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603" r="20603"/>
          <a:stretch>
            <a:fillRect/>
          </a:stretch>
        </p:blipFill>
        <p:spPr/>
      </p:pic>
    </p:spTree>
    <p:extLst>
      <p:ext uri="{BB962C8B-B14F-4D97-AF65-F5344CB8AC3E}">
        <p14:creationId xmlns:p14="http://schemas.microsoft.com/office/powerpoint/2010/main" val="2299131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7430" y="219040"/>
            <a:ext cx="10515600" cy="782357"/>
          </a:xfrm>
        </p:spPr>
        <p:txBody>
          <a:bodyPr anchor="ctr"/>
          <a:lstStyle/>
          <a:p>
            <a:r>
              <a:rPr lang="en-IE" sz="3600" b="1" dirty="0"/>
              <a:t>4. Features &amp; </a:t>
            </a:r>
            <a:r>
              <a:rPr lang="en-IE" sz="3600" b="1" dirty="0" smtClean="0"/>
              <a:t>processes</a:t>
            </a:r>
          </a:p>
        </p:txBody>
      </p:sp>
      <p:sp>
        <p:nvSpPr>
          <p:cNvPr id="8" name="TextBox 7"/>
          <p:cNvSpPr txBox="1"/>
          <p:nvPr/>
        </p:nvSpPr>
        <p:spPr>
          <a:xfrm>
            <a:off x="712684" y="1290276"/>
            <a:ext cx="10760346" cy="4401205"/>
          </a:xfrm>
          <a:prstGeom prst="rect">
            <a:avLst/>
          </a:prstGeom>
          <a:noFill/>
        </p:spPr>
        <p:txBody>
          <a:bodyPr wrap="square" rtlCol="0">
            <a:spAutoFit/>
          </a:bodyPr>
          <a:lstStyle/>
          <a:p>
            <a:pPr algn="just">
              <a:spcBef>
                <a:spcPts val="0"/>
              </a:spcBef>
              <a:spcAft>
                <a:spcPts val="1200"/>
              </a:spcAft>
              <a:defRPr/>
            </a:pPr>
            <a:r>
              <a:rPr lang="en-IE" sz="2000" b="1" dirty="0"/>
              <a:t>Objective: Combining Financing &amp; Grant</a:t>
            </a:r>
            <a:endParaRPr lang="en-GB" sz="2000" dirty="0" smtClean="0">
              <a:ea typeface="Times New Roman"/>
            </a:endParaRPr>
          </a:p>
          <a:p>
            <a:pPr marL="342900" indent="-342900" algn="just">
              <a:spcBef>
                <a:spcPts val="0"/>
              </a:spcBef>
              <a:spcAft>
                <a:spcPts val="1200"/>
              </a:spcAft>
              <a:buFont typeface="Arial" panose="020B0604020202020204" pitchFamily="34" charset="0"/>
              <a:buChar char="•"/>
              <a:defRPr/>
            </a:pPr>
            <a:r>
              <a:rPr lang="en-GB" sz="2000" dirty="0" smtClean="0">
                <a:ea typeface="Times New Roman"/>
              </a:rPr>
              <a:t>Supporting </a:t>
            </a:r>
            <a:r>
              <a:rPr lang="en-GB" sz="2000" b="1" dirty="0">
                <a:solidFill>
                  <a:srgbClr val="0356B1"/>
                </a:solidFill>
                <a:ea typeface="Times New Roman"/>
              </a:rPr>
              <a:t>projects which need a grant support because of limited financial viability</a:t>
            </a:r>
            <a:r>
              <a:rPr lang="en-GB" sz="2000" dirty="0">
                <a:ea typeface="Times New Roman"/>
              </a:rPr>
              <a:t>, but have the potential to attract market-based financing. </a:t>
            </a:r>
          </a:p>
          <a:p>
            <a:pPr marL="342900" indent="-342900" algn="just">
              <a:spcBef>
                <a:spcPts val="0"/>
              </a:spcBef>
              <a:spcAft>
                <a:spcPts val="1200"/>
              </a:spcAft>
              <a:buFont typeface="Arial" panose="020B0604020202020204" pitchFamily="34" charset="0"/>
              <a:buChar char="•"/>
              <a:defRPr/>
            </a:pPr>
            <a:r>
              <a:rPr lang="en-GB" sz="2000" b="1" dirty="0">
                <a:solidFill>
                  <a:srgbClr val="0356B1"/>
                </a:solidFill>
                <a:ea typeface="Times New Roman"/>
              </a:rPr>
              <a:t>Align the grant decision and management process </a:t>
            </a:r>
            <a:r>
              <a:rPr lang="en-GB" sz="2000" dirty="0">
                <a:ea typeface="Times New Roman"/>
              </a:rPr>
              <a:t>in a way better attuned to the life-cycle of projects: under the facility, projects will apply when ready (e.g. after banks due diligence) on </a:t>
            </a:r>
            <a:r>
              <a:rPr lang="en-GB" sz="2000" b="1" dirty="0" smtClean="0">
                <a:solidFill>
                  <a:srgbClr val="0356B1"/>
                </a:solidFill>
                <a:ea typeface="Times New Roman"/>
              </a:rPr>
              <a:t>a rolling basis </a:t>
            </a:r>
            <a:r>
              <a:rPr lang="en-GB" sz="2000" dirty="0" smtClean="0">
                <a:ea typeface="Times New Roman"/>
              </a:rPr>
              <a:t>(as </a:t>
            </a:r>
            <a:r>
              <a:rPr lang="en-GB" sz="2000" dirty="0">
                <a:ea typeface="Times New Roman"/>
              </a:rPr>
              <a:t>opposed to fixed deadline under calls).</a:t>
            </a:r>
          </a:p>
          <a:p>
            <a:pPr marL="342900" indent="-342900" algn="just">
              <a:spcBef>
                <a:spcPts val="0"/>
              </a:spcBef>
              <a:spcAft>
                <a:spcPts val="1200"/>
              </a:spcAft>
              <a:buFont typeface="Arial" panose="020B0604020202020204" pitchFamily="34" charset="0"/>
              <a:buChar char="•"/>
              <a:defRPr/>
            </a:pPr>
            <a:r>
              <a:rPr lang="en-GB" sz="2000" dirty="0">
                <a:ea typeface="Times New Roman"/>
              </a:rPr>
              <a:t>Increase the certainty on the financial solidity and financial readiness of projects through </a:t>
            </a:r>
            <a:r>
              <a:rPr lang="en-GB" sz="2000" b="1" dirty="0">
                <a:solidFill>
                  <a:srgbClr val="0356B1"/>
                </a:solidFill>
                <a:ea typeface="Times New Roman"/>
              </a:rPr>
              <a:t>bank co-financing and backing of a project into the project design, and ensuring implementation in time </a:t>
            </a:r>
            <a:r>
              <a:rPr lang="en-GB" sz="2000" b="1" dirty="0" smtClean="0">
                <a:solidFill>
                  <a:srgbClr val="0356B1"/>
                </a:solidFill>
                <a:ea typeface="Times New Roman"/>
              </a:rPr>
              <a:t>(maturity) and </a:t>
            </a:r>
            <a:r>
              <a:rPr lang="en-GB" sz="2000" b="1" dirty="0">
                <a:solidFill>
                  <a:srgbClr val="0356B1"/>
                </a:solidFill>
                <a:ea typeface="Times New Roman"/>
              </a:rPr>
              <a:t>budget</a:t>
            </a:r>
            <a:r>
              <a:rPr lang="en-GB" sz="2000" dirty="0" smtClean="0">
                <a:ea typeface="Times New Roman"/>
              </a:rPr>
              <a:t>.</a:t>
            </a:r>
          </a:p>
          <a:p>
            <a:pPr marL="342900" indent="-342900" algn="just">
              <a:spcBef>
                <a:spcPts val="0"/>
              </a:spcBef>
              <a:spcAft>
                <a:spcPts val="1200"/>
              </a:spcAft>
              <a:buFont typeface="Arial" panose="020B0604020202020204" pitchFamily="34" charset="0"/>
              <a:buChar char="•"/>
              <a:defRPr/>
            </a:pPr>
            <a:r>
              <a:rPr lang="en-US" sz="2000" b="1" dirty="0" smtClean="0">
                <a:solidFill>
                  <a:srgbClr val="0356B1"/>
                </a:solidFill>
                <a:ea typeface="Times New Roman"/>
              </a:rPr>
              <a:t>Cooperation </a:t>
            </a:r>
            <a:r>
              <a:rPr lang="en-US" sz="2000" b="1" dirty="0">
                <a:solidFill>
                  <a:srgbClr val="0356B1"/>
                </a:solidFill>
                <a:ea typeface="Times New Roman"/>
              </a:rPr>
              <a:t>with IP </a:t>
            </a:r>
            <a:r>
              <a:rPr lang="en-US" sz="2000" dirty="0"/>
              <a:t>which are public finance institutions and with which there is an </a:t>
            </a:r>
            <a:r>
              <a:rPr lang="en-US" sz="2000" b="1" dirty="0">
                <a:solidFill>
                  <a:srgbClr val="0356B1"/>
                </a:solidFill>
                <a:ea typeface="Times New Roman"/>
              </a:rPr>
              <a:t>alignment of </a:t>
            </a:r>
            <a:r>
              <a:rPr lang="en-US" sz="2000" b="1" dirty="0" smtClean="0">
                <a:solidFill>
                  <a:srgbClr val="0356B1"/>
                </a:solidFill>
                <a:ea typeface="Times New Roman"/>
              </a:rPr>
              <a:t>interest</a:t>
            </a:r>
            <a:r>
              <a:rPr lang="en-US" sz="2000" dirty="0"/>
              <a:t>, </a:t>
            </a:r>
            <a:r>
              <a:rPr lang="en-US" sz="2000" dirty="0" smtClean="0"/>
              <a:t>however </a:t>
            </a:r>
            <a:r>
              <a:rPr lang="en-US" sz="2000" dirty="0"/>
              <a:t>also </a:t>
            </a:r>
            <a:r>
              <a:rPr lang="en-US" sz="2000" dirty="0" smtClean="0"/>
              <a:t>possible to apply with other public or private financial institutions (Non-IP).</a:t>
            </a:r>
            <a:endParaRPr lang="en-IE"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598" y="5378672"/>
            <a:ext cx="985263" cy="1080000"/>
          </a:xfrm>
          <a:prstGeom prst="rect">
            <a:avLst/>
          </a:prstGeom>
        </p:spPr>
      </p:pic>
    </p:spTree>
    <p:extLst>
      <p:ext uri="{BB962C8B-B14F-4D97-AF65-F5344CB8AC3E}">
        <p14:creationId xmlns:p14="http://schemas.microsoft.com/office/powerpoint/2010/main" val="3338363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4943" y="411569"/>
            <a:ext cx="10540409" cy="4708981"/>
          </a:xfrm>
          <a:prstGeom prst="rect">
            <a:avLst/>
          </a:prstGeom>
        </p:spPr>
        <p:txBody>
          <a:bodyPr wrap="square">
            <a:spAutoFit/>
          </a:bodyPr>
          <a:lstStyle/>
          <a:p>
            <a:pPr algn="just">
              <a:spcAft>
                <a:spcPts val="600"/>
              </a:spcAft>
            </a:pPr>
            <a:r>
              <a:rPr lang="en-IE" sz="2000" b="1" dirty="0">
                <a:solidFill>
                  <a:srgbClr val="0356B1"/>
                </a:solidFill>
                <a:ea typeface="Times New Roman"/>
              </a:rPr>
              <a:t>Applicable both to IPs and Non-IP:</a:t>
            </a:r>
          </a:p>
          <a:p>
            <a:pPr algn="just">
              <a:spcAft>
                <a:spcPts val="600"/>
              </a:spcAft>
            </a:pPr>
            <a:endParaRPr lang="en-IE" sz="2000" b="1" dirty="0">
              <a:solidFill>
                <a:schemeClr val="bg2">
                  <a:lumMod val="50000"/>
                </a:schemeClr>
              </a:solidFill>
            </a:endParaRPr>
          </a:p>
          <a:p>
            <a:pPr marL="361950" indent="-361950" algn="just">
              <a:spcAft>
                <a:spcPts val="600"/>
              </a:spcAft>
              <a:buFont typeface="Arial" panose="020B0604020202020204" pitchFamily="34" charset="0"/>
              <a:buChar char="•"/>
            </a:pPr>
            <a:r>
              <a:rPr lang="en-IE" sz="2000" dirty="0"/>
              <a:t>Project financed by the IP/ Non-IP should </a:t>
            </a:r>
            <a:r>
              <a:rPr lang="en-IE" sz="2000" b="1" dirty="0"/>
              <a:t>incorporate</a:t>
            </a:r>
            <a:r>
              <a:rPr lang="en-IE" sz="2000" dirty="0"/>
              <a:t> / </a:t>
            </a:r>
            <a:r>
              <a:rPr lang="en-IE" sz="2000" b="1" u="sng" dirty="0" smtClean="0"/>
              <a:t>or</a:t>
            </a:r>
            <a:r>
              <a:rPr lang="en-IE" sz="2000" dirty="0" smtClean="0"/>
              <a:t> / </a:t>
            </a:r>
            <a:r>
              <a:rPr lang="en-IE" sz="2000" b="1" dirty="0"/>
              <a:t>be equal to </a:t>
            </a:r>
            <a:r>
              <a:rPr lang="en-IE" sz="2000" dirty="0" smtClean="0"/>
              <a:t>the </a:t>
            </a:r>
            <a:r>
              <a:rPr lang="en-IE" sz="2000" dirty="0"/>
              <a:t>Action eligible for funding under CEF AFIF. </a:t>
            </a:r>
            <a:r>
              <a:rPr lang="en-IE" sz="2000" u="sng"/>
              <a:t>E.g</a:t>
            </a:r>
            <a:r>
              <a:rPr lang="en-IE" sz="2000" u="sng" smtClean="0"/>
              <a:t>.:</a:t>
            </a:r>
            <a:r>
              <a:rPr lang="en-IE" sz="2000" smtClean="0"/>
              <a:t> </a:t>
            </a:r>
            <a:endParaRPr lang="en-IE" sz="2000" dirty="0"/>
          </a:p>
          <a:p>
            <a:pPr algn="just">
              <a:spcAft>
                <a:spcPts val="600"/>
              </a:spcAft>
            </a:pPr>
            <a:endParaRPr lang="en-IE" dirty="0" smtClean="0"/>
          </a:p>
          <a:p>
            <a:pPr marL="361950" indent="-361950" algn="just">
              <a:spcAft>
                <a:spcPts val="600"/>
              </a:spcAft>
              <a:buFont typeface="Arial" panose="020B0604020202020204" pitchFamily="34" charset="0"/>
              <a:buChar char="•"/>
            </a:pPr>
            <a:endParaRPr lang="en-IE" dirty="0" smtClean="0"/>
          </a:p>
          <a:p>
            <a:pPr marL="361950" indent="-361950" algn="just">
              <a:spcAft>
                <a:spcPts val="600"/>
              </a:spcAft>
              <a:buFont typeface="Arial" panose="020B0604020202020204" pitchFamily="34" charset="0"/>
              <a:buChar char="•"/>
            </a:pPr>
            <a:endParaRPr lang="en-IE" dirty="0" smtClean="0"/>
          </a:p>
          <a:p>
            <a:pPr marL="361950" indent="-361950" algn="just">
              <a:spcAft>
                <a:spcPts val="600"/>
              </a:spcAft>
              <a:buFont typeface="Arial" panose="020B0604020202020204" pitchFamily="34" charset="0"/>
              <a:buChar char="•"/>
            </a:pPr>
            <a:endParaRPr lang="en-IE" dirty="0"/>
          </a:p>
          <a:p>
            <a:pPr marL="361950" indent="-361950" algn="just">
              <a:spcAft>
                <a:spcPts val="600"/>
              </a:spcAft>
              <a:buFont typeface="Arial" panose="020B0604020202020204" pitchFamily="34" charset="0"/>
              <a:buChar char="•"/>
            </a:pPr>
            <a:endParaRPr lang="en-IE" dirty="0" smtClean="0"/>
          </a:p>
          <a:p>
            <a:pPr marL="361950" indent="-361950" algn="just">
              <a:spcAft>
                <a:spcPts val="600"/>
              </a:spcAft>
              <a:buFont typeface="Arial" panose="020B0604020202020204" pitchFamily="34" charset="0"/>
              <a:buChar char="•"/>
            </a:pPr>
            <a:r>
              <a:rPr lang="en-IE" sz="2000" dirty="0" smtClean="0"/>
              <a:t>Minimum </a:t>
            </a:r>
            <a:r>
              <a:rPr lang="en-IE" sz="2000" dirty="0"/>
              <a:t>size of Financing : </a:t>
            </a:r>
            <a:r>
              <a:rPr lang="en-IE" sz="2000" b="1" dirty="0"/>
              <a:t>10% of the total project investment costs </a:t>
            </a:r>
            <a:r>
              <a:rPr lang="en-IE" sz="2000" dirty="0"/>
              <a:t>(N/A to equity) </a:t>
            </a:r>
            <a:endParaRPr lang="en-IE" sz="2000" dirty="0" smtClean="0"/>
          </a:p>
          <a:p>
            <a:pPr marL="361950" indent="-361950" algn="just">
              <a:spcAft>
                <a:spcPts val="600"/>
              </a:spcAft>
              <a:buFont typeface="Arial" panose="020B0604020202020204" pitchFamily="34" charset="0"/>
              <a:buChar char="•"/>
            </a:pPr>
            <a:r>
              <a:rPr lang="en-IE" sz="2000" b="1" dirty="0" smtClean="0"/>
              <a:t>Form of financing</a:t>
            </a:r>
            <a:r>
              <a:rPr lang="en-IE" sz="2000" dirty="0" smtClean="0"/>
              <a:t>: Loan, bonds, equity, guarantee</a:t>
            </a:r>
          </a:p>
          <a:p>
            <a:pPr marL="361950" indent="-361950" algn="just">
              <a:spcAft>
                <a:spcPts val="600"/>
              </a:spcAft>
              <a:buFont typeface="Arial" panose="020B0604020202020204" pitchFamily="34" charset="0"/>
              <a:buChar char="•"/>
            </a:pPr>
            <a:r>
              <a:rPr lang="en-IE" sz="2000" b="1" dirty="0" smtClean="0"/>
              <a:t>Financial Approval Letter </a:t>
            </a:r>
            <a:r>
              <a:rPr lang="en-IE" sz="2000" dirty="0" smtClean="0"/>
              <a:t>including a </a:t>
            </a:r>
            <a:r>
              <a:rPr lang="en-IE" sz="2000" b="1" dirty="0" smtClean="0"/>
              <a:t>Project Summary Sheet </a:t>
            </a:r>
            <a:r>
              <a:rPr lang="en-IE" sz="2000" dirty="0" smtClean="0"/>
              <a:t>to be attached in the Application file</a:t>
            </a:r>
            <a:endParaRPr lang="en-IE" sz="2000" dirty="0"/>
          </a:p>
        </p:txBody>
      </p:sp>
      <p:sp>
        <p:nvSpPr>
          <p:cNvPr id="8" name="Oval 7"/>
          <p:cNvSpPr/>
          <p:nvPr/>
        </p:nvSpPr>
        <p:spPr>
          <a:xfrm>
            <a:off x="1662664" y="2193895"/>
            <a:ext cx="1524975" cy="870009"/>
          </a:xfrm>
          <a:prstGeom prst="ellipse">
            <a:avLst/>
          </a:prstGeom>
          <a:solidFill>
            <a:schemeClr val="accent2">
              <a:alpha val="66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E-</a:t>
            </a:r>
            <a:r>
              <a:rPr lang="fr-BE" b="1" dirty="0" err="1" smtClean="0"/>
              <a:t>depot</a:t>
            </a:r>
            <a:endParaRPr lang="en-GB" b="1" dirty="0"/>
          </a:p>
        </p:txBody>
      </p:sp>
      <p:sp>
        <p:nvSpPr>
          <p:cNvPr id="10" name="Oval 9"/>
          <p:cNvSpPr/>
          <p:nvPr/>
        </p:nvSpPr>
        <p:spPr>
          <a:xfrm>
            <a:off x="3569302" y="2193895"/>
            <a:ext cx="1524975" cy="870009"/>
          </a:xfrm>
          <a:prstGeom prst="ellipse">
            <a:avLst/>
          </a:prstGeom>
          <a:solidFill>
            <a:srgbClr val="92D050">
              <a:alpha val="6600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E-buses</a:t>
            </a:r>
            <a:endParaRPr lang="en-GB" b="1" dirty="0"/>
          </a:p>
        </p:txBody>
      </p:sp>
      <p:sp>
        <p:nvSpPr>
          <p:cNvPr id="11" name="Cross 10"/>
          <p:cNvSpPr/>
          <p:nvPr/>
        </p:nvSpPr>
        <p:spPr>
          <a:xfrm>
            <a:off x="3233891" y="2491740"/>
            <a:ext cx="297092" cy="274320"/>
          </a:xfrm>
          <a:prstGeom prst="plus">
            <a:avLst/>
          </a:prstGeom>
          <a:solidFill>
            <a:schemeClr val="accent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643016" y="2041127"/>
            <a:ext cx="3478842" cy="114085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595110" y="5352008"/>
            <a:ext cx="617220" cy="480864"/>
          </a:xfrm>
          <a:prstGeom prst="rect">
            <a:avLst/>
          </a:prstGeom>
          <a:noFill/>
        </p:spPr>
        <p:txBody>
          <a:bodyPr wrap="square" rtlCol="0">
            <a:spAutoFit/>
          </a:bodyPr>
          <a:lstStyle/>
          <a:p>
            <a:endParaRPr lang="en-GB"/>
          </a:p>
        </p:txBody>
      </p:sp>
      <p:sp>
        <p:nvSpPr>
          <p:cNvPr id="14" name="TextBox 13"/>
          <p:cNvSpPr txBox="1"/>
          <p:nvPr/>
        </p:nvSpPr>
        <p:spPr>
          <a:xfrm>
            <a:off x="4602789" y="1886306"/>
            <a:ext cx="971550" cy="369332"/>
          </a:xfrm>
          <a:prstGeom prst="rect">
            <a:avLst/>
          </a:prstGeom>
          <a:noFill/>
        </p:spPr>
        <p:txBody>
          <a:bodyPr wrap="square" rtlCol="0">
            <a:spAutoFit/>
          </a:bodyPr>
          <a:lstStyle/>
          <a:p>
            <a:r>
              <a:rPr lang="en-IE" b="1" dirty="0" smtClean="0">
                <a:solidFill>
                  <a:srgbClr val="FF0000"/>
                </a:solidFill>
              </a:rPr>
              <a:t>Project</a:t>
            </a:r>
            <a:endParaRPr lang="en-IE" b="1" dirty="0">
              <a:solidFill>
                <a:srgbClr val="FF0000"/>
              </a:solidFill>
            </a:endParaRPr>
          </a:p>
        </p:txBody>
      </p:sp>
      <p:sp>
        <p:nvSpPr>
          <p:cNvPr id="15" name="TextBox 14"/>
          <p:cNvSpPr txBox="1"/>
          <p:nvPr/>
        </p:nvSpPr>
        <p:spPr>
          <a:xfrm>
            <a:off x="1462995" y="3078857"/>
            <a:ext cx="1633648" cy="369332"/>
          </a:xfrm>
          <a:prstGeom prst="rect">
            <a:avLst/>
          </a:prstGeom>
          <a:noFill/>
        </p:spPr>
        <p:txBody>
          <a:bodyPr wrap="square" rtlCol="0">
            <a:spAutoFit/>
          </a:bodyPr>
          <a:lstStyle/>
          <a:p>
            <a:r>
              <a:rPr lang="en-IE" b="1" dirty="0" smtClean="0">
                <a:solidFill>
                  <a:schemeClr val="accent2"/>
                </a:solidFill>
              </a:rPr>
              <a:t>CEF Action</a:t>
            </a:r>
            <a:endParaRPr lang="en-IE" b="1" dirty="0">
              <a:solidFill>
                <a:schemeClr val="accent2"/>
              </a:solidFill>
            </a:endParaRPr>
          </a:p>
        </p:txBody>
      </p:sp>
      <p:sp>
        <p:nvSpPr>
          <p:cNvPr id="16" name="Oval 15"/>
          <p:cNvSpPr/>
          <p:nvPr/>
        </p:nvSpPr>
        <p:spPr>
          <a:xfrm>
            <a:off x="8133374" y="2127308"/>
            <a:ext cx="1524975" cy="870009"/>
          </a:xfrm>
          <a:prstGeom prst="ellipse">
            <a:avLst/>
          </a:prstGeom>
          <a:solidFill>
            <a:schemeClr val="accent2">
              <a:alpha val="66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E-</a:t>
            </a:r>
            <a:r>
              <a:rPr lang="fr-BE" b="1" dirty="0" err="1" smtClean="0"/>
              <a:t>depot</a:t>
            </a:r>
            <a:endParaRPr lang="en-GB" b="1" dirty="0"/>
          </a:p>
        </p:txBody>
      </p:sp>
      <p:sp>
        <p:nvSpPr>
          <p:cNvPr id="19" name="Oval 18"/>
          <p:cNvSpPr/>
          <p:nvPr/>
        </p:nvSpPr>
        <p:spPr>
          <a:xfrm>
            <a:off x="8113306" y="2129095"/>
            <a:ext cx="1545043" cy="86822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9353682" y="1837885"/>
            <a:ext cx="971550" cy="369332"/>
          </a:xfrm>
          <a:prstGeom prst="rect">
            <a:avLst/>
          </a:prstGeom>
          <a:noFill/>
        </p:spPr>
        <p:txBody>
          <a:bodyPr wrap="square" rtlCol="0">
            <a:spAutoFit/>
          </a:bodyPr>
          <a:lstStyle/>
          <a:p>
            <a:r>
              <a:rPr lang="en-IE" b="1" dirty="0" smtClean="0">
                <a:solidFill>
                  <a:srgbClr val="FF0000"/>
                </a:solidFill>
              </a:rPr>
              <a:t>Project</a:t>
            </a:r>
            <a:endParaRPr lang="en-IE" b="1" dirty="0">
              <a:solidFill>
                <a:srgbClr val="FF0000"/>
              </a:solidFill>
            </a:endParaRPr>
          </a:p>
        </p:txBody>
      </p:sp>
      <p:sp>
        <p:nvSpPr>
          <p:cNvPr id="21" name="TextBox 20"/>
          <p:cNvSpPr txBox="1"/>
          <p:nvPr/>
        </p:nvSpPr>
        <p:spPr>
          <a:xfrm>
            <a:off x="8205809" y="2997318"/>
            <a:ext cx="1633648" cy="369332"/>
          </a:xfrm>
          <a:prstGeom prst="rect">
            <a:avLst/>
          </a:prstGeom>
          <a:noFill/>
        </p:spPr>
        <p:txBody>
          <a:bodyPr wrap="square" rtlCol="0">
            <a:spAutoFit/>
          </a:bodyPr>
          <a:lstStyle/>
          <a:p>
            <a:r>
              <a:rPr lang="en-IE" b="1" dirty="0" smtClean="0">
                <a:solidFill>
                  <a:schemeClr val="accent2"/>
                </a:solidFill>
              </a:rPr>
              <a:t>CEF Action</a:t>
            </a:r>
            <a:endParaRPr lang="en-IE" b="1" dirty="0">
              <a:solidFill>
                <a:schemeClr val="accent2"/>
              </a:solidFill>
            </a:endParaRPr>
          </a:p>
        </p:txBody>
      </p:sp>
      <p:pic>
        <p:nvPicPr>
          <p:cNvPr id="25" name="Picture 24"/>
          <p:cNvPicPr>
            <a:picLocks noChangeAspect="1"/>
          </p:cNvPicPr>
          <p:nvPr/>
        </p:nvPicPr>
        <p:blipFill>
          <a:blip r:embed="rId3"/>
          <a:stretch>
            <a:fillRect/>
          </a:stretch>
        </p:blipFill>
        <p:spPr>
          <a:xfrm>
            <a:off x="4066006" y="4960806"/>
            <a:ext cx="2917724" cy="1643062"/>
          </a:xfrm>
          <a:prstGeom prst="rect">
            <a:avLst/>
          </a:prstGeom>
        </p:spPr>
      </p:pic>
      <p:pic>
        <p:nvPicPr>
          <p:cNvPr id="26" name="Picture 25"/>
          <p:cNvPicPr>
            <a:picLocks noChangeAspect="1"/>
          </p:cNvPicPr>
          <p:nvPr/>
        </p:nvPicPr>
        <p:blipFill>
          <a:blip r:embed="rId4"/>
          <a:stretch>
            <a:fillRect/>
          </a:stretch>
        </p:blipFill>
        <p:spPr>
          <a:xfrm>
            <a:off x="7080486" y="4954138"/>
            <a:ext cx="2842879" cy="1548006"/>
          </a:xfrm>
          <a:prstGeom prst="rect">
            <a:avLst/>
          </a:prstGeom>
        </p:spPr>
      </p:pic>
    </p:spTree>
    <p:extLst>
      <p:ext uri="{BB962C8B-B14F-4D97-AF65-F5344CB8AC3E}">
        <p14:creationId xmlns:p14="http://schemas.microsoft.com/office/powerpoint/2010/main" val="729499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1792" y="3764553"/>
            <a:ext cx="10080088" cy="2601957"/>
          </a:xfrm>
          <a:noFill/>
        </p:spPr>
        <p:txBody>
          <a:bodyPr/>
          <a:lstStyle/>
          <a:p>
            <a:pPr marL="361950" indent="-361950">
              <a:spcAft>
                <a:spcPts val="600"/>
              </a:spcAft>
              <a:buNone/>
            </a:pPr>
            <a:r>
              <a:rPr lang="en-IE" sz="2000" b="1" dirty="0" smtClean="0">
                <a:solidFill>
                  <a:srgbClr val="0356B1"/>
                </a:solidFill>
                <a:ea typeface="Times New Roman"/>
              </a:rPr>
              <a:t>IP advantages</a:t>
            </a:r>
            <a:endParaRPr lang="en-IE" sz="2000" b="1" dirty="0" smtClean="0">
              <a:solidFill>
                <a:schemeClr val="bg2">
                  <a:lumMod val="50000"/>
                </a:schemeClr>
              </a:solidFill>
            </a:endParaRPr>
          </a:p>
          <a:p>
            <a:pPr>
              <a:spcAft>
                <a:spcPts val="600"/>
              </a:spcAft>
            </a:pPr>
            <a:r>
              <a:rPr lang="en-IE" sz="1800" dirty="0" smtClean="0"/>
              <a:t>Alignment of interest and dialogue with EC </a:t>
            </a:r>
          </a:p>
          <a:p>
            <a:pPr>
              <a:spcAft>
                <a:spcPts val="600"/>
              </a:spcAft>
            </a:pPr>
            <a:r>
              <a:rPr lang="en-IE" sz="1800" dirty="0" smtClean="0"/>
              <a:t>Advise </a:t>
            </a:r>
            <a:r>
              <a:rPr lang="en-IE" sz="1800" dirty="0"/>
              <a:t>and support project promoters (awareness raising &amp; tailor made advice) </a:t>
            </a:r>
          </a:p>
          <a:p>
            <a:pPr>
              <a:spcAft>
                <a:spcPts val="600"/>
              </a:spcAft>
            </a:pPr>
            <a:r>
              <a:rPr lang="en-IE" sz="1800" dirty="0"/>
              <a:t>Minimum 2/3 of the AFIF budget</a:t>
            </a:r>
          </a:p>
          <a:p>
            <a:pPr>
              <a:spcAft>
                <a:spcPts val="600"/>
              </a:spcAft>
            </a:pPr>
            <a:r>
              <a:rPr lang="en-IE" sz="1800" dirty="0"/>
              <a:t>Possibility to blend with </a:t>
            </a:r>
            <a:r>
              <a:rPr lang="en-IE" sz="1800" dirty="0" err="1"/>
              <a:t>InvestEU</a:t>
            </a:r>
            <a:r>
              <a:rPr lang="en-IE" sz="1800" dirty="0"/>
              <a:t> financial </a:t>
            </a:r>
            <a:r>
              <a:rPr lang="en-IE" sz="1800" dirty="0" smtClean="0"/>
              <a:t>product</a:t>
            </a:r>
          </a:p>
          <a:p>
            <a:pPr>
              <a:spcAft>
                <a:spcPts val="600"/>
              </a:spcAft>
            </a:pPr>
            <a:r>
              <a:rPr lang="en-IE" sz="1800" dirty="0" smtClean="0"/>
              <a:t>Same </a:t>
            </a:r>
            <a:r>
              <a:rPr lang="en-IE" sz="1800" dirty="0" smtClean="0"/>
              <a:t>advantages with IP intermediaries bound by an Intermediary framework loan with the IP</a:t>
            </a:r>
          </a:p>
          <a:p>
            <a:pPr>
              <a:spcAft>
                <a:spcPts val="600"/>
              </a:spcAft>
            </a:pPr>
            <a:r>
              <a:rPr lang="en-IE" sz="1800" dirty="0" smtClean="0"/>
              <a:t>List of IP </a:t>
            </a:r>
            <a:r>
              <a:rPr lang="en-IE" sz="1800" dirty="0" smtClean="0"/>
              <a:t>available </a:t>
            </a:r>
            <a:r>
              <a:rPr lang="en-IE" sz="1800" dirty="0" smtClean="0"/>
              <a:t>soon with the call documents.</a:t>
            </a:r>
            <a:endParaRPr lang="en-IE" sz="1800" dirty="0"/>
          </a:p>
        </p:txBody>
      </p:sp>
      <p:graphicFrame>
        <p:nvGraphicFramePr>
          <p:cNvPr id="6" name="Table 5"/>
          <p:cNvGraphicFramePr>
            <a:graphicFrameLocks noGrp="1"/>
          </p:cNvGraphicFramePr>
          <p:nvPr>
            <p:extLst>
              <p:ext uri="{D42A27DB-BD31-4B8C-83A1-F6EECF244321}">
                <p14:modId xmlns:p14="http://schemas.microsoft.com/office/powerpoint/2010/main" val="1540063250"/>
              </p:ext>
            </p:extLst>
          </p:nvPr>
        </p:nvGraphicFramePr>
        <p:xfrm>
          <a:off x="988672" y="699656"/>
          <a:ext cx="10906733" cy="2203999"/>
        </p:xfrm>
        <a:graphic>
          <a:graphicData uri="http://schemas.openxmlformats.org/drawingml/2006/table">
            <a:tbl>
              <a:tblPr firstRow="1" bandRow="1">
                <a:tableStyleId>{5C22544A-7EE6-4342-B048-85BDC9FD1C3A}</a:tableStyleId>
              </a:tblPr>
              <a:tblGrid>
                <a:gridCol w="3677462">
                  <a:extLst>
                    <a:ext uri="{9D8B030D-6E8A-4147-A177-3AD203B41FA5}">
                      <a16:colId xmlns:a16="http://schemas.microsoft.com/office/drawing/2014/main" val="2493132605"/>
                    </a:ext>
                  </a:extLst>
                </a:gridCol>
                <a:gridCol w="7229271">
                  <a:extLst>
                    <a:ext uri="{9D8B030D-6E8A-4147-A177-3AD203B41FA5}">
                      <a16:colId xmlns:a16="http://schemas.microsoft.com/office/drawing/2014/main" val="2853404795"/>
                    </a:ext>
                  </a:extLst>
                </a:gridCol>
              </a:tblGrid>
              <a:tr h="752682">
                <a:tc>
                  <a:txBody>
                    <a:bodyPr/>
                    <a:lstStyle/>
                    <a:p>
                      <a:pPr algn="ctr"/>
                      <a:r>
                        <a:rPr lang="en-IE" noProof="0" dirty="0" smtClean="0"/>
                        <a:t>ART 6 BLENDING</a:t>
                      </a:r>
                    </a:p>
                    <a:p>
                      <a:pPr algn="ctr"/>
                      <a:r>
                        <a:rPr lang="en-IE" b="0" noProof="0" dirty="0" smtClean="0"/>
                        <a:t>(up to half of GEN envelope)</a:t>
                      </a:r>
                      <a:endParaRPr lang="en-IE" b="0" noProof="0" dirty="0"/>
                    </a:p>
                  </a:txBody>
                  <a:tcPr>
                    <a:lnR w="57150" cap="flat" cmpd="sng" algn="ctr">
                      <a:solidFill>
                        <a:schemeClr val="bg1"/>
                      </a:solidFill>
                      <a:prstDash val="solid"/>
                      <a:round/>
                      <a:headEnd type="none" w="med" len="med"/>
                      <a:tailEnd type="none" w="med" len="med"/>
                    </a:lnR>
                  </a:tcPr>
                </a:tc>
                <a:tc>
                  <a:txBody>
                    <a:bodyPr/>
                    <a:lstStyle/>
                    <a:p>
                      <a:pPr algn="ctr"/>
                      <a:r>
                        <a:rPr lang="en-IE" noProof="0" dirty="0" smtClean="0"/>
                        <a:t>ART 17 COMBINATION</a:t>
                      </a:r>
                    </a:p>
                    <a:p>
                      <a:pPr algn="ctr"/>
                      <a:r>
                        <a:rPr lang="en-IE" b="0" noProof="0" dirty="0" smtClean="0"/>
                        <a:t>(At least half GEN envelope and full Cohesion envelope)</a:t>
                      </a:r>
                    </a:p>
                    <a:p>
                      <a:pPr algn="ctr"/>
                      <a:endParaRPr lang="en-IE" sz="800" noProof="0" dirty="0"/>
                    </a:p>
                  </a:txBody>
                  <a:tcP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6715767"/>
                  </a:ext>
                </a:extLst>
              </a:tr>
              <a:tr h="375199">
                <a:tc>
                  <a:txBody>
                    <a:bodyPr/>
                    <a:lstStyle/>
                    <a:p>
                      <a:pPr algn="ctr"/>
                      <a:r>
                        <a:rPr lang="en-IE" b="1" noProof="0" dirty="0" smtClean="0">
                          <a:solidFill>
                            <a:schemeClr val="accent1"/>
                          </a:solidFill>
                        </a:rPr>
                        <a:t>IP only</a:t>
                      </a:r>
                      <a:endParaRPr lang="en-IE" b="1" noProof="0" dirty="0">
                        <a:solidFill>
                          <a:schemeClr val="accent1"/>
                        </a:solidFill>
                      </a:endParaRPr>
                    </a:p>
                  </a:txBody>
                  <a:tcPr>
                    <a:lnR w="57150" cap="flat" cmpd="sng" algn="ctr">
                      <a:solidFill>
                        <a:schemeClr val="bg1"/>
                      </a:solidFill>
                      <a:prstDash val="solid"/>
                      <a:round/>
                      <a:headEnd type="none" w="med" len="med"/>
                      <a:tailEnd type="none" w="med" len="med"/>
                    </a:lnR>
                  </a:tcPr>
                </a:tc>
                <a:tc>
                  <a:txBody>
                    <a:bodyPr/>
                    <a:lstStyle/>
                    <a:p>
                      <a:pPr algn="ctr"/>
                      <a:r>
                        <a:rPr lang="en-IE" b="1" noProof="0" dirty="0" smtClean="0">
                          <a:solidFill>
                            <a:schemeClr val="accent1"/>
                          </a:solidFill>
                        </a:rPr>
                        <a:t>IP &amp; Non-IP</a:t>
                      </a:r>
                      <a:endParaRPr lang="en-IE" b="1" noProof="0" dirty="0">
                        <a:solidFill>
                          <a:schemeClr val="accent1"/>
                        </a:solidFill>
                      </a:endParaRPr>
                    </a:p>
                  </a:txBody>
                  <a:tcP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91004756"/>
                  </a:ext>
                </a:extLst>
              </a:tr>
              <a:tr h="1053755">
                <a:tc>
                  <a:txBody>
                    <a:bodyPr/>
                    <a:lstStyle/>
                    <a:p>
                      <a:pPr algn="ctr"/>
                      <a:r>
                        <a:rPr lang="en-IE" noProof="0" dirty="0" smtClean="0"/>
                        <a:t>Grant + IP Financing +</a:t>
                      </a:r>
                      <a:r>
                        <a:rPr lang="en-IE" baseline="0" noProof="0" dirty="0" smtClean="0"/>
                        <a:t> </a:t>
                      </a:r>
                      <a:r>
                        <a:rPr lang="en-IE" baseline="0" noProof="0" dirty="0" err="1" smtClean="0"/>
                        <a:t>InvestEU</a:t>
                      </a:r>
                      <a:r>
                        <a:rPr lang="en-IE" baseline="0" noProof="0" dirty="0" smtClean="0"/>
                        <a:t> guarantee</a:t>
                      </a:r>
                    </a:p>
                    <a:p>
                      <a:pPr algn="ctr"/>
                      <a:r>
                        <a:rPr lang="en-IE" sz="1400" i="1" baseline="0" noProof="0" dirty="0" smtClean="0">
                          <a:solidFill>
                            <a:schemeClr val="tx2"/>
                          </a:solidFill>
                        </a:rPr>
                        <a:t>(Grant remains implemented in direct management by EC)</a:t>
                      </a:r>
                      <a:endParaRPr lang="en-IE" sz="1400" i="1" noProof="0" dirty="0">
                        <a:solidFill>
                          <a:schemeClr val="tx2"/>
                        </a:solidFill>
                      </a:endParaRPr>
                    </a:p>
                  </a:txBody>
                  <a:tcPr>
                    <a:lnR w="57150" cap="flat" cmpd="sng" algn="ctr">
                      <a:solidFill>
                        <a:schemeClr val="bg1"/>
                      </a:solidFill>
                      <a:prstDash val="solid"/>
                      <a:round/>
                      <a:headEnd type="none" w="med" len="med"/>
                      <a:tailEnd type="none" w="med" len="med"/>
                    </a:lnR>
                  </a:tcPr>
                </a:tc>
                <a:tc>
                  <a:txBody>
                    <a:bodyPr/>
                    <a:lstStyle/>
                    <a:p>
                      <a:pPr algn="ctr"/>
                      <a:r>
                        <a:rPr lang="en-IE" noProof="0" dirty="0" smtClean="0"/>
                        <a:t>Grant + IP financing / or /</a:t>
                      </a:r>
                    </a:p>
                    <a:p>
                      <a:pPr algn="ctr"/>
                      <a:r>
                        <a:rPr lang="en-IE" noProof="0" dirty="0" smtClean="0"/>
                        <a:t>Grant + Non-IP financing</a:t>
                      </a:r>
                      <a:endParaRPr lang="en-IE" noProof="0" dirty="0"/>
                    </a:p>
                  </a:txBody>
                  <a:tcPr>
                    <a:lnL w="571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88041909"/>
                  </a:ext>
                </a:extLst>
              </a:tr>
            </a:tbl>
          </a:graphicData>
        </a:graphic>
      </p:graphicFrame>
      <p:sp>
        <p:nvSpPr>
          <p:cNvPr id="7" name="Oval 6"/>
          <p:cNvSpPr/>
          <p:nvPr/>
        </p:nvSpPr>
        <p:spPr>
          <a:xfrm>
            <a:off x="871792" y="587261"/>
            <a:ext cx="3838353" cy="2505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p:cNvSpPr txBox="1"/>
          <p:nvPr/>
        </p:nvSpPr>
        <p:spPr>
          <a:xfrm>
            <a:off x="972722" y="3092288"/>
            <a:ext cx="3636414" cy="369332"/>
          </a:xfrm>
          <a:prstGeom prst="rect">
            <a:avLst/>
          </a:prstGeom>
          <a:noFill/>
        </p:spPr>
        <p:txBody>
          <a:bodyPr wrap="square" rtlCol="0">
            <a:spAutoFit/>
          </a:bodyPr>
          <a:lstStyle/>
          <a:p>
            <a:pPr algn="ctr"/>
            <a:r>
              <a:rPr lang="en-IE" i="1" dirty="0" smtClean="0">
                <a:solidFill>
                  <a:srgbClr val="C00000"/>
                </a:solidFill>
              </a:rPr>
              <a:t>optional</a:t>
            </a:r>
            <a:endParaRPr lang="en-IE" i="1" dirty="0">
              <a:solidFill>
                <a:srgbClr val="C00000"/>
              </a:solidFill>
            </a:endParaRPr>
          </a:p>
        </p:txBody>
      </p:sp>
      <p:sp>
        <p:nvSpPr>
          <p:cNvPr id="3" name="TextBox 2"/>
          <p:cNvSpPr txBox="1"/>
          <p:nvPr/>
        </p:nvSpPr>
        <p:spPr>
          <a:xfrm>
            <a:off x="972722" y="164054"/>
            <a:ext cx="8155172" cy="400110"/>
          </a:xfrm>
          <a:prstGeom prst="rect">
            <a:avLst/>
          </a:prstGeom>
          <a:noFill/>
        </p:spPr>
        <p:txBody>
          <a:bodyPr wrap="square" rtlCol="0">
            <a:spAutoFit/>
          </a:bodyPr>
          <a:lstStyle/>
          <a:p>
            <a:r>
              <a:rPr lang="en-IE" b="1" dirty="0">
                <a:solidFill>
                  <a:srgbClr val="0356B1"/>
                </a:solidFill>
                <a:ea typeface="Times New Roman"/>
              </a:rPr>
              <a:t>Type of </a:t>
            </a:r>
            <a:r>
              <a:rPr lang="en-IE" sz="2000" b="1" dirty="0" smtClean="0">
                <a:solidFill>
                  <a:srgbClr val="0356B1"/>
                </a:solidFill>
                <a:ea typeface="Times New Roman"/>
              </a:rPr>
              <a:t>combinations</a:t>
            </a:r>
            <a:endParaRPr lang="en-IE" dirty="0"/>
          </a:p>
        </p:txBody>
      </p:sp>
    </p:spTree>
    <p:extLst>
      <p:ext uri="{BB962C8B-B14F-4D97-AF65-F5344CB8AC3E}">
        <p14:creationId xmlns:p14="http://schemas.microsoft.com/office/powerpoint/2010/main" val="332905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72026" y="935147"/>
            <a:ext cx="10629982" cy="1750501"/>
          </a:xfrm>
        </p:spPr>
        <p:txBody>
          <a:bodyPr/>
          <a:lstStyle/>
          <a:p>
            <a:pPr marL="457200" indent="-457200">
              <a:spcAft>
                <a:spcPts val="600"/>
              </a:spcAft>
              <a:buClr>
                <a:schemeClr val="accent1"/>
              </a:buClr>
              <a:buFont typeface="+mj-lt"/>
              <a:buAutoNum type="arabicPeriod"/>
            </a:pPr>
            <a:r>
              <a:rPr lang="en-IE" sz="1800" b="1" dirty="0" smtClean="0"/>
              <a:t>IP / Non-IP </a:t>
            </a:r>
            <a:r>
              <a:rPr lang="en-IE" sz="1800" b="1" dirty="0" smtClean="0">
                <a:solidFill>
                  <a:schemeClr val="accent1"/>
                </a:solidFill>
              </a:rPr>
              <a:t>approves the financing </a:t>
            </a:r>
            <a:r>
              <a:rPr lang="en-IE" sz="1800" b="1" dirty="0" smtClean="0"/>
              <a:t>of the Project encompassing the Action</a:t>
            </a:r>
          </a:p>
          <a:p>
            <a:pPr marL="457200" indent="-457200" algn="just">
              <a:spcAft>
                <a:spcPts val="600"/>
              </a:spcAft>
              <a:buClr>
                <a:schemeClr val="accent1"/>
              </a:buClr>
              <a:buFont typeface="+mj-lt"/>
              <a:buAutoNum type="arabicPeriod"/>
            </a:pPr>
            <a:r>
              <a:rPr lang="en-IE" sz="1800" b="1" dirty="0">
                <a:solidFill>
                  <a:schemeClr val="accent1"/>
                </a:solidFill>
              </a:rPr>
              <a:t>EC </a:t>
            </a:r>
            <a:r>
              <a:rPr lang="en-IE" sz="1800" b="1" dirty="0" smtClean="0"/>
              <a:t>evaluates and </a:t>
            </a:r>
            <a:r>
              <a:rPr lang="en-IE" sz="1800" b="1" dirty="0">
                <a:solidFill>
                  <a:schemeClr val="accent1"/>
                </a:solidFill>
              </a:rPr>
              <a:t>awards the grant </a:t>
            </a:r>
            <a:r>
              <a:rPr lang="en-IE" sz="1800" b="1" dirty="0" smtClean="0"/>
              <a:t>to the Action</a:t>
            </a:r>
          </a:p>
          <a:p>
            <a:pPr marL="457200" indent="-457200">
              <a:spcAft>
                <a:spcPts val="600"/>
              </a:spcAft>
              <a:buClr>
                <a:schemeClr val="accent1"/>
              </a:buClr>
              <a:buFont typeface="+mj-lt"/>
              <a:buAutoNum type="arabicPeriod"/>
            </a:pPr>
            <a:r>
              <a:rPr lang="en-IE" sz="1800" b="1" dirty="0">
                <a:solidFill>
                  <a:schemeClr val="accent1"/>
                </a:solidFill>
              </a:rPr>
              <a:t>IP / Non-IP signs the financial agreement </a:t>
            </a:r>
            <a:r>
              <a:rPr lang="en-IE" sz="1800" b="1" dirty="0" smtClean="0"/>
              <a:t>of the Project encompassing the Action</a:t>
            </a:r>
          </a:p>
          <a:p>
            <a:pPr marL="457200" indent="-457200">
              <a:spcAft>
                <a:spcPts val="600"/>
              </a:spcAft>
              <a:buClr>
                <a:schemeClr val="accent1"/>
              </a:buClr>
              <a:buFont typeface="+mj-lt"/>
              <a:buAutoNum type="arabicPeriod"/>
            </a:pPr>
            <a:r>
              <a:rPr lang="en-IE" sz="1800" b="1" dirty="0">
                <a:solidFill>
                  <a:schemeClr val="accent1"/>
                </a:solidFill>
              </a:rPr>
              <a:t>EC signs the grant agreement </a:t>
            </a:r>
            <a:r>
              <a:rPr lang="en-IE" sz="1800" b="1" dirty="0" smtClean="0"/>
              <a:t>of the Action</a:t>
            </a:r>
            <a:endParaRPr lang="en-IE" sz="1800" b="1" dirty="0"/>
          </a:p>
        </p:txBody>
      </p:sp>
      <p:sp>
        <p:nvSpPr>
          <p:cNvPr id="4" name="Title 3"/>
          <p:cNvSpPr>
            <a:spLocks noGrp="1"/>
          </p:cNvSpPr>
          <p:nvPr>
            <p:ph type="title"/>
          </p:nvPr>
        </p:nvSpPr>
        <p:spPr>
          <a:xfrm>
            <a:off x="992048" y="320040"/>
            <a:ext cx="10515600" cy="291741"/>
          </a:xfrm>
        </p:spPr>
        <p:txBody>
          <a:bodyPr anchor="ctr"/>
          <a:lstStyle/>
          <a:p>
            <a:r>
              <a:rPr lang="en-IE" sz="2000" b="1" dirty="0">
                <a:solidFill>
                  <a:srgbClr val="0356B1"/>
                </a:solidFill>
                <a:ea typeface="Times New Roman"/>
              </a:rPr>
              <a:t>Sequences: financing / </a:t>
            </a:r>
            <a:r>
              <a:rPr lang="en-IE" sz="2000" b="1" dirty="0" smtClean="0">
                <a:solidFill>
                  <a:srgbClr val="0356B1"/>
                </a:solidFill>
                <a:ea typeface="Times New Roman"/>
              </a:rPr>
              <a:t>funding</a:t>
            </a:r>
            <a:endParaRPr lang="en-IE" sz="2000" dirty="0"/>
          </a:p>
        </p:txBody>
      </p:sp>
      <p:sp>
        <p:nvSpPr>
          <p:cNvPr id="5" name="Down Arrow 4"/>
          <p:cNvSpPr/>
          <p:nvPr/>
        </p:nvSpPr>
        <p:spPr>
          <a:xfrm>
            <a:off x="185762" y="3009014"/>
            <a:ext cx="589034" cy="3478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aphicFrame>
        <p:nvGraphicFramePr>
          <p:cNvPr id="11" name="Content Placeholder 6"/>
          <p:cNvGraphicFramePr>
            <a:graphicFrameLocks noGrp="1"/>
          </p:cNvGraphicFramePr>
          <p:nvPr>
            <p:ph sz="half" idx="2"/>
            <p:extLst>
              <p:ext uri="{D42A27DB-BD31-4B8C-83A1-F6EECF244321}">
                <p14:modId xmlns:p14="http://schemas.microsoft.com/office/powerpoint/2010/main" val="2027857468"/>
              </p:ext>
            </p:extLst>
          </p:nvPr>
        </p:nvGraphicFramePr>
        <p:xfrm>
          <a:off x="877666" y="3009014"/>
          <a:ext cx="11112403" cy="3491945"/>
        </p:xfrm>
        <a:graphic>
          <a:graphicData uri="http://schemas.openxmlformats.org/drawingml/2006/table">
            <a:tbl>
              <a:tblPr firstRow="1" firstCol="1" bandRow="1"/>
              <a:tblGrid>
                <a:gridCol w="836071">
                  <a:extLst>
                    <a:ext uri="{9D8B030D-6E8A-4147-A177-3AD203B41FA5}">
                      <a16:colId xmlns:a16="http://schemas.microsoft.com/office/drawing/2014/main" val="2120977074"/>
                    </a:ext>
                  </a:extLst>
                </a:gridCol>
                <a:gridCol w="3612643">
                  <a:extLst>
                    <a:ext uri="{9D8B030D-6E8A-4147-A177-3AD203B41FA5}">
                      <a16:colId xmlns:a16="http://schemas.microsoft.com/office/drawing/2014/main" val="3825981740"/>
                    </a:ext>
                  </a:extLst>
                </a:gridCol>
                <a:gridCol w="2548890">
                  <a:extLst>
                    <a:ext uri="{9D8B030D-6E8A-4147-A177-3AD203B41FA5}">
                      <a16:colId xmlns:a16="http://schemas.microsoft.com/office/drawing/2014/main" val="1981695774"/>
                    </a:ext>
                  </a:extLst>
                </a:gridCol>
                <a:gridCol w="4114799">
                  <a:extLst>
                    <a:ext uri="{9D8B030D-6E8A-4147-A177-3AD203B41FA5}">
                      <a16:colId xmlns:a16="http://schemas.microsoft.com/office/drawing/2014/main" val="2984666396"/>
                    </a:ext>
                  </a:extLst>
                </a:gridCol>
              </a:tblGrid>
              <a:tr h="660016">
                <a:tc>
                  <a:txBody>
                    <a:bodyPr/>
                    <a:lstStyle/>
                    <a:p>
                      <a:pPr algn="ctr">
                        <a:lnSpc>
                          <a:spcPct val="105000"/>
                        </a:lnSpc>
                        <a:spcAft>
                          <a:spcPts val="0"/>
                        </a:spcAft>
                      </a:pPr>
                      <a:r>
                        <a:rPr lang="en-GB" sz="1600" b="1" dirty="0">
                          <a:effectLst/>
                          <a:latin typeface="Times New Roman" panose="02020603050405020304" pitchFamily="18" charset="0"/>
                          <a:ea typeface="Calibri" panose="020F0502020204030204" pitchFamily="34" charset="0"/>
                        </a:rPr>
                        <a:t>Step 1</a:t>
                      </a:r>
                      <a:endParaRPr lang="en-GB" sz="1600" b="1"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dirty="0">
                          <a:solidFill>
                            <a:schemeClr val="tx1"/>
                          </a:solidFill>
                          <a:effectLst/>
                          <a:latin typeface="Times New Roman" panose="02020603050405020304" pitchFamily="18" charset="0"/>
                          <a:ea typeface="Calibri" panose="020F0502020204030204" pitchFamily="34" charset="0"/>
                          <a:cs typeface="+mn-cs"/>
                        </a:rPr>
                        <a:t>Cut-off date</a:t>
                      </a: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dirty="0">
                          <a:solidFill>
                            <a:schemeClr val="tx1"/>
                          </a:solidFill>
                          <a:effectLst/>
                          <a:latin typeface="Times New Roman" panose="02020603050405020304" pitchFamily="18" charset="0"/>
                          <a:ea typeface="Calibri" panose="020F0502020204030204" pitchFamily="34" charset="0"/>
                          <a:cs typeface="+mn-cs"/>
                        </a:rPr>
                        <a:t>xx/</a:t>
                      </a:r>
                      <a:r>
                        <a:rPr lang="en-GB" sz="1800" kern="1200" dirty="0" err="1">
                          <a:solidFill>
                            <a:schemeClr val="tx1"/>
                          </a:solidFill>
                          <a:effectLst/>
                          <a:latin typeface="Times New Roman" panose="02020603050405020304" pitchFamily="18" charset="0"/>
                          <a:ea typeface="Calibri" panose="020F0502020204030204" pitchFamily="34" charset="0"/>
                          <a:cs typeface="+mn-cs"/>
                        </a:rPr>
                        <a:t>yy</a:t>
                      </a:r>
                      <a:r>
                        <a:rPr lang="en-GB" sz="1800" kern="1200" dirty="0">
                          <a:solidFill>
                            <a:schemeClr val="tx1"/>
                          </a:solidFill>
                          <a:effectLst/>
                          <a:latin typeface="Times New Roman" panose="02020603050405020304" pitchFamily="18" charset="0"/>
                          <a:ea typeface="Calibri" panose="020F0502020204030204" pitchFamily="34" charset="0"/>
                          <a:cs typeface="+mn-cs"/>
                        </a:rPr>
                        <a:t>/</a:t>
                      </a:r>
                      <a:r>
                        <a:rPr lang="en-GB" sz="1800" kern="1200" dirty="0" err="1">
                          <a:solidFill>
                            <a:schemeClr val="tx1"/>
                          </a:solidFill>
                          <a:effectLst/>
                          <a:latin typeface="Times New Roman" panose="02020603050405020304" pitchFamily="18" charset="0"/>
                          <a:ea typeface="Calibri" panose="020F0502020204030204" pitchFamily="34" charset="0"/>
                          <a:cs typeface="+mn-cs"/>
                        </a:rPr>
                        <a:t>zz</a:t>
                      </a:r>
                      <a:endParaRPr lang="en-GB" sz="1800" kern="1200" dirty="0">
                        <a:solidFill>
                          <a:schemeClr val="tx1"/>
                        </a:solidFill>
                        <a:effectLst/>
                        <a:latin typeface="Times New Roman" panose="02020603050405020304" pitchFamily="18" charset="0"/>
                        <a:ea typeface="Calibri" panose="020F0502020204030204" pitchFamily="34" charset="0"/>
                        <a:cs typeface="+mn-cs"/>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5000"/>
                        </a:lnSpc>
                        <a:spcAft>
                          <a:spcPts val="0"/>
                        </a:spcAft>
                      </a:pPr>
                      <a:r>
                        <a:rPr lang="en-GB" sz="1800" dirty="0">
                          <a:effectLst/>
                          <a:latin typeface="Times New Roman" panose="02020603050405020304" pitchFamily="18"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4994439"/>
                  </a:ext>
                </a:extLst>
              </a:tr>
              <a:tr h="527641">
                <a:tc>
                  <a:txBody>
                    <a:bodyPr/>
                    <a:lstStyle/>
                    <a:p>
                      <a:pPr algn="ctr">
                        <a:lnSpc>
                          <a:spcPct val="105000"/>
                        </a:lnSpc>
                        <a:spcAft>
                          <a:spcPts val="0"/>
                        </a:spcAft>
                      </a:pPr>
                      <a:r>
                        <a:rPr lang="en-GB" sz="1600" b="1" dirty="0">
                          <a:effectLst/>
                          <a:latin typeface="Times New Roman" panose="02020603050405020304" pitchFamily="18" charset="0"/>
                          <a:ea typeface="Calibri" panose="020F0502020204030204" pitchFamily="34" charset="0"/>
                        </a:rPr>
                        <a:t>Step 2</a:t>
                      </a:r>
                      <a:endParaRPr lang="en-GB" sz="1600" b="1"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dirty="0">
                          <a:solidFill>
                            <a:schemeClr val="tx1"/>
                          </a:solidFill>
                          <a:effectLst/>
                          <a:latin typeface="Times New Roman" panose="02020603050405020304" pitchFamily="18" charset="0"/>
                          <a:ea typeface="Calibri" panose="020F0502020204030204" pitchFamily="34" charset="0"/>
                          <a:cs typeface="+mn-cs"/>
                        </a:rPr>
                        <a:t>CEF committee vote</a:t>
                      </a: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a:solidFill>
                            <a:schemeClr val="tx1"/>
                          </a:solidFill>
                          <a:effectLst/>
                          <a:latin typeface="Times New Roman" panose="02020603050405020304" pitchFamily="18" charset="0"/>
                          <a:ea typeface="Calibri" panose="020F0502020204030204" pitchFamily="34" charset="0"/>
                          <a:cs typeface="+mn-cs"/>
                        </a:rPr>
                        <a:t>xx/yy/zz + 4 months</a:t>
                      </a: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gn="l">
                        <a:lnSpc>
                          <a:spcPct val="105000"/>
                        </a:lnSpc>
                        <a:spcAft>
                          <a:spcPts val="0"/>
                        </a:spcAft>
                      </a:pPr>
                      <a:r>
                        <a:rPr lang="en-US" sz="1800" dirty="0" smtClean="0">
                          <a:effectLst/>
                          <a:latin typeface="Times New Roman" panose="02020603050405020304" pitchFamily="18" charset="0"/>
                          <a:ea typeface="Calibri" panose="020F0502020204030204" pitchFamily="34" charset="0"/>
                        </a:rPr>
                        <a:t>Notification from EC to Applicants and IPs that the CEF Committee has issued a positive opinion concerning the grant award</a:t>
                      </a:r>
                      <a:endParaRPr lang="en-GB" sz="1800"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99351527"/>
                  </a:ext>
                </a:extLst>
              </a:tr>
              <a:tr h="527641">
                <a:tc>
                  <a:txBody>
                    <a:bodyPr/>
                    <a:lstStyle/>
                    <a:p>
                      <a:pPr algn="ctr">
                        <a:lnSpc>
                          <a:spcPct val="105000"/>
                        </a:lnSpc>
                        <a:spcAft>
                          <a:spcPts val="0"/>
                        </a:spcAft>
                      </a:pPr>
                      <a:r>
                        <a:rPr lang="en-GB" sz="1600" b="1" dirty="0">
                          <a:effectLst/>
                          <a:latin typeface="Times New Roman" panose="02020603050405020304" pitchFamily="18" charset="0"/>
                          <a:ea typeface="Calibri" panose="020F0502020204030204" pitchFamily="34" charset="0"/>
                        </a:rPr>
                        <a:t>Step 3</a:t>
                      </a:r>
                      <a:endParaRPr lang="en-GB" sz="1600" b="1"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dirty="0">
                          <a:solidFill>
                            <a:schemeClr val="tx1"/>
                          </a:solidFill>
                          <a:effectLst/>
                          <a:latin typeface="Times New Roman" panose="02020603050405020304" pitchFamily="18" charset="0"/>
                          <a:ea typeface="Calibri" panose="020F0502020204030204" pitchFamily="34" charset="0"/>
                          <a:cs typeface="+mn-cs"/>
                        </a:rPr>
                        <a:t>Selection decision adopted</a:t>
                      </a: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dirty="0">
                          <a:solidFill>
                            <a:schemeClr val="tx1"/>
                          </a:solidFill>
                          <a:effectLst/>
                          <a:latin typeface="Times New Roman" panose="02020603050405020304" pitchFamily="18" charset="0"/>
                          <a:ea typeface="Calibri" panose="020F0502020204030204" pitchFamily="34" charset="0"/>
                          <a:cs typeface="+mn-cs"/>
                        </a:rPr>
                        <a:t>xx/</a:t>
                      </a:r>
                      <a:r>
                        <a:rPr lang="en-GB" sz="1800" kern="1200" dirty="0" err="1">
                          <a:solidFill>
                            <a:schemeClr val="tx1"/>
                          </a:solidFill>
                          <a:effectLst/>
                          <a:latin typeface="Times New Roman" panose="02020603050405020304" pitchFamily="18" charset="0"/>
                          <a:ea typeface="Calibri" panose="020F0502020204030204" pitchFamily="34" charset="0"/>
                          <a:cs typeface="+mn-cs"/>
                        </a:rPr>
                        <a:t>yy</a:t>
                      </a:r>
                      <a:r>
                        <a:rPr lang="en-GB" sz="1800" kern="1200" dirty="0">
                          <a:solidFill>
                            <a:schemeClr val="tx1"/>
                          </a:solidFill>
                          <a:effectLst/>
                          <a:latin typeface="Times New Roman" panose="02020603050405020304" pitchFamily="18" charset="0"/>
                          <a:ea typeface="Calibri" panose="020F0502020204030204" pitchFamily="34" charset="0"/>
                          <a:cs typeface="+mn-cs"/>
                        </a:rPr>
                        <a:t>/</a:t>
                      </a:r>
                      <a:r>
                        <a:rPr lang="en-GB" sz="1800" kern="1200" dirty="0" err="1">
                          <a:solidFill>
                            <a:schemeClr val="tx1"/>
                          </a:solidFill>
                          <a:effectLst/>
                          <a:latin typeface="Times New Roman" panose="02020603050405020304" pitchFamily="18" charset="0"/>
                          <a:ea typeface="Calibri" panose="020F0502020204030204" pitchFamily="34" charset="0"/>
                          <a:cs typeface="+mn-cs"/>
                        </a:rPr>
                        <a:t>zz</a:t>
                      </a:r>
                      <a:r>
                        <a:rPr lang="en-GB" sz="1800" kern="1200" dirty="0">
                          <a:solidFill>
                            <a:schemeClr val="tx1"/>
                          </a:solidFill>
                          <a:effectLst/>
                          <a:latin typeface="Times New Roman" panose="02020603050405020304" pitchFamily="18" charset="0"/>
                          <a:ea typeface="Calibri" panose="020F0502020204030204" pitchFamily="34" charset="0"/>
                          <a:cs typeface="+mn-cs"/>
                        </a:rPr>
                        <a:t> + 5 months</a:t>
                      </a: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5000"/>
                        </a:lnSpc>
                        <a:spcAft>
                          <a:spcPts val="0"/>
                        </a:spcAft>
                      </a:pPr>
                      <a:r>
                        <a:rPr lang="en-GB" sz="1800">
                          <a:effectLst/>
                          <a:latin typeface="Times New Roman" panose="02020603050405020304" pitchFamily="18"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2037596"/>
                  </a:ext>
                </a:extLst>
              </a:tr>
              <a:tr h="527641">
                <a:tc>
                  <a:txBody>
                    <a:bodyPr/>
                    <a:lstStyle/>
                    <a:p>
                      <a:pPr algn="ctr">
                        <a:lnSpc>
                          <a:spcPct val="105000"/>
                        </a:lnSpc>
                        <a:spcAft>
                          <a:spcPts val="0"/>
                        </a:spcAft>
                      </a:pPr>
                      <a:r>
                        <a:rPr lang="en-GB" sz="1600" b="1" dirty="0">
                          <a:effectLst/>
                          <a:latin typeface="Times New Roman" panose="02020603050405020304" pitchFamily="18" charset="0"/>
                          <a:ea typeface="Calibri" panose="020F0502020204030204" pitchFamily="34" charset="0"/>
                        </a:rPr>
                        <a:t>Step 4</a:t>
                      </a:r>
                      <a:endParaRPr lang="en-GB" sz="1600" b="1"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dirty="0">
                          <a:solidFill>
                            <a:schemeClr val="tx1"/>
                          </a:solidFill>
                          <a:effectLst/>
                          <a:latin typeface="Times New Roman" panose="02020603050405020304" pitchFamily="18" charset="0"/>
                          <a:ea typeface="Calibri" panose="020F0502020204030204" pitchFamily="34" charset="0"/>
                          <a:cs typeface="+mn-cs"/>
                        </a:rPr>
                        <a:t>Expected signing of the financing agreement by IPs</a:t>
                      </a: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defTabSz="914400" rtl="0" eaLnBrk="1" latinLnBrk="0" hangingPunct="1">
                        <a:lnSpc>
                          <a:spcPct val="105000"/>
                        </a:lnSpc>
                        <a:spcAft>
                          <a:spcPts val="0"/>
                        </a:spcAft>
                      </a:pPr>
                      <a:r>
                        <a:rPr lang="en-GB" sz="1800" kern="1200" dirty="0">
                          <a:solidFill>
                            <a:schemeClr val="tx1"/>
                          </a:solidFill>
                          <a:effectLst/>
                          <a:latin typeface="Times New Roman" panose="02020603050405020304" pitchFamily="18" charset="0"/>
                          <a:ea typeface="Calibri" panose="020F0502020204030204" pitchFamily="34" charset="0"/>
                          <a:cs typeface="+mn-cs"/>
                        </a:rPr>
                        <a:t>xx/</a:t>
                      </a:r>
                      <a:r>
                        <a:rPr lang="en-GB" sz="1800" kern="1200" dirty="0" err="1">
                          <a:solidFill>
                            <a:schemeClr val="tx1"/>
                          </a:solidFill>
                          <a:effectLst/>
                          <a:latin typeface="Times New Roman" panose="02020603050405020304" pitchFamily="18" charset="0"/>
                          <a:ea typeface="Calibri" panose="020F0502020204030204" pitchFamily="34" charset="0"/>
                          <a:cs typeface="+mn-cs"/>
                        </a:rPr>
                        <a:t>yy</a:t>
                      </a:r>
                      <a:r>
                        <a:rPr lang="en-GB" sz="1800" kern="1200" dirty="0">
                          <a:solidFill>
                            <a:schemeClr val="tx1"/>
                          </a:solidFill>
                          <a:effectLst/>
                          <a:latin typeface="Times New Roman" panose="02020603050405020304" pitchFamily="18" charset="0"/>
                          <a:ea typeface="Calibri" panose="020F0502020204030204" pitchFamily="34" charset="0"/>
                          <a:cs typeface="+mn-cs"/>
                        </a:rPr>
                        <a:t>/</a:t>
                      </a:r>
                      <a:r>
                        <a:rPr lang="en-GB" sz="1800" kern="1200" dirty="0" err="1">
                          <a:solidFill>
                            <a:schemeClr val="tx1"/>
                          </a:solidFill>
                          <a:effectLst/>
                          <a:latin typeface="Times New Roman" panose="02020603050405020304" pitchFamily="18" charset="0"/>
                          <a:ea typeface="Calibri" panose="020F0502020204030204" pitchFamily="34" charset="0"/>
                          <a:cs typeface="+mn-cs"/>
                        </a:rPr>
                        <a:t>zz</a:t>
                      </a:r>
                      <a:r>
                        <a:rPr lang="en-GB" sz="1800" kern="1200" dirty="0">
                          <a:solidFill>
                            <a:schemeClr val="tx1"/>
                          </a:solidFill>
                          <a:effectLst/>
                          <a:latin typeface="Times New Roman" panose="02020603050405020304" pitchFamily="18" charset="0"/>
                          <a:ea typeface="Calibri" panose="020F0502020204030204" pitchFamily="34" charset="0"/>
                          <a:cs typeface="+mn-cs"/>
                        </a:rPr>
                        <a:t> + max 8 months</a:t>
                      </a: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975" indent="0" algn="l">
                        <a:lnSpc>
                          <a:spcPct val="105000"/>
                        </a:lnSpc>
                        <a:spcAft>
                          <a:spcPts val="0"/>
                        </a:spcAft>
                      </a:pPr>
                      <a:r>
                        <a:rPr lang="en-GB" sz="1800" dirty="0" smtClean="0">
                          <a:effectLst/>
                          <a:latin typeface="Times New Roman" panose="02020603050405020304" pitchFamily="18" charset="0"/>
                          <a:ea typeface="Calibri" panose="020F0502020204030204" pitchFamily="34" charset="0"/>
                        </a:rPr>
                        <a:t>Max </a:t>
                      </a:r>
                      <a:r>
                        <a:rPr lang="en-GB" sz="1800" dirty="0">
                          <a:effectLst/>
                          <a:latin typeface="Times New Roman" panose="02020603050405020304" pitchFamily="18" charset="0"/>
                          <a:ea typeface="Calibri" panose="020F0502020204030204" pitchFamily="34" charset="0"/>
                        </a:rPr>
                        <a:t>4 months after the notification in step 2</a:t>
                      </a:r>
                      <a:endParaRPr lang="en-GB" sz="1800"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9656926"/>
                  </a:ext>
                </a:extLst>
              </a:tr>
              <a:tr h="527641">
                <a:tc>
                  <a:txBody>
                    <a:bodyPr/>
                    <a:lstStyle/>
                    <a:p>
                      <a:pPr algn="ctr">
                        <a:lnSpc>
                          <a:spcPct val="105000"/>
                        </a:lnSpc>
                        <a:spcAft>
                          <a:spcPts val="0"/>
                        </a:spcAft>
                      </a:pPr>
                      <a:r>
                        <a:rPr lang="en-GB" sz="1600" b="1" dirty="0">
                          <a:effectLst/>
                          <a:latin typeface="Times New Roman" panose="02020603050405020304" pitchFamily="18" charset="0"/>
                          <a:ea typeface="Calibri" panose="020F0502020204030204" pitchFamily="34" charset="0"/>
                        </a:rPr>
                        <a:t>Step 5</a:t>
                      </a:r>
                      <a:endParaRPr lang="en-GB" sz="1600" b="1"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a:lnSpc>
                          <a:spcPct val="105000"/>
                        </a:lnSpc>
                        <a:spcAft>
                          <a:spcPts val="0"/>
                        </a:spcAft>
                      </a:pPr>
                      <a:r>
                        <a:rPr lang="en-GB" sz="1800" dirty="0">
                          <a:effectLst/>
                          <a:latin typeface="Times New Roman" panose="02020603050405020304" pitchFamily="18" charset="0"/>
                          <a:ea typeface="Calibri" panose="020F0502020204030204" pitchFamily="34" charset="0"/>
                        </a:rPr>
                        <a:t>Maximal timing for EC to sign Grant agreement</a:t>
                      </a:r>
                      <a:endParaRPr lang="en-GB" sz="1800"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5725" indent="0" algn="l">
                        <a:lnSpc>
                          <a:spcPct val="105000"/>
                        </a:lnSpc>
                        <a:spcAft>
                          <a:spcPts val="0"/>
                        </a:spcAft>
                      </a:pPr>
                      <a:r>
                        <a:rPr lang="en-GB" sz="1800" dirty="0">
                          <a:effectLst/>
                          <a:latin typeface="Times New Roman" panose="02020603050405020304" pitchFamily="18" charset="0"/>
                          <a:ea typeface="Calibri" panose="020F0502020204030204" pitchFamily="34" charset="0"/>
                        </a:rPr>
                        <a:t>xx/</a:t>
                      </a:r>
                      <a:r>
                        <a:rPr lang="en-GB" sz="1800" dirty="0" err="1">
                          <a:effectLst/>
                          <a:latin typeface="Times New Roman" panose="02020603050405020304" pitchFamily="18" charset="0"/>
                          <a:ea typeface="Calibri" panose="020F0502020204030204" pitchFamily="34" charset="0"/>
                        </a:rPr>
                        <a:t>yy</a:t>
                      </a:r>
                      <a:r>
                        <a:rPr lang="en-GB" sz="1800" dirty="0">
                          <a:effectLst/>
                          <a:latin typeface="Times New Roman" panose="02020603050405020304" pitchFamily="18" charset="0"/>
                          <a:ea typeface="Calibri" panose="020F0502020204030204" pitchFamily="34" charset="0"/>
                        </a:rPr>
                        <a:t>/</a:t>
                      </a:r>
                      <a:r>
                        <a:rPr lang="en-GB" sz="1800" dirty="0" err="1">
                          <a:effectLst/>
                          <a:latin typeface="Times New Roman" panose="02020603050405020304" pitchFamily="18" charset="0"/>
                          <a:ea typeface="Calibri" panose="020F0502020204030204" pitchFamily="34" charset="0"/>
                        </a:rPr>
                        <a:t>zz</a:t>
                      </a:r>
                      <a:r>
                        <a:rPr lang="en-GB" sz="1800" dirty="0">
                          <a:effectLst/>
                          <a:latin typeface="Times New Roman" panose="02020603050405020304" pitchFamily="18" charset="0"/>
                          <a:ea typeface="Calibri" panose="020F0502020204030204" pitchFamily="34" charset="0"/>
                        </a:rPr>
                        <a:t> + 9 months</a:t>
                      </a:r>
                      <a:endParaRPr lang="en-GB" sz="1800"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5000"/>
                        </a:lnSpc>
                        <a:spcAft>
                          <a:spcPts val="0"/>
                        </a:spcAft>
                      </a:pPr>
                      <a:r>
                        <a:rPr lang="en-GB" sz="1800" dirty="0">
                          <a:effectLst/>
                          <a:latin typeface="Times New Roman" panose="02020603050405020304" pitchFamily="18"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txBody>
                  <a:tcPr marL="39421" marR="39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6504260"/>
                  </a:ext>
                </a:extLst>
              </a:tr>
            </a:tbl>
          </a:graphicData>
        </a:graphic>
      </p:graphicFrame>
    </p:spTree>
    <p:extLst>
      <p:ext uri="{BB962C8B-B14F-4D97-AF65-F5344CB8AC3E}">
        <p14:creationId xmlns:p14="http://schemas.microsoft.com/office/powerpoint/2010/main" val="1912619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6290" y="710944"/>
            <a:ext cx="10515600" cy="369515"/>
          </a:xfrm>
        </p:spPr>
        <p:txBody>
          <a:bodyPr/>
          <a:lstStyle/>
          <a:p>
            <a:r>
              <a:rPr lang="en-IE" sz="2000" b="1" dirty="0" smtClean="0"/>
              <a:t>Indicative timeline for signing FA &amp; GA</a:t>
            </a:r>
            <a:endParaRPr lang="en-IE" sz="2000" b="1" dirty="0"/>
          </a:p>
        </p:txBody>
      </p:sp>
      <p:graphicFrame>
        <p:nvGraphicFramePr>
          <p:cNvPr id="13" name="Table 12"/>
          <p:cNvGraphicFramePr>
            <a:graphicFrameLocks noGrp="1"/>
          </p:cNvGraphicFramePr>
          <p:nvPr>
            <p:extLst>
              <p:ext uri="{D42A27DB-BD31-4B8C-83A1-F6EECF244321}">
                <p14:modId xmlns:p14="http://schemas.microsoft.com/office/powerpoint/2010/main" val="2914004490"/>
              </p:ext>
            </p:extLst>
          </p:nvPr>
        </p:nvGraphicFramePr>
        <p:xfrm>
          <a:off x="628005" y="1693498"/>
          <a:ext cx="10783885" cy="3686574"/>
        </p:xfrm>
        <a:graphic>
          <a:graphicData uri="http://schemas.openxmlformats.org/drawingml/2006/table">
            <a:tbl>
              <a:tblPr firstRow="1" firstCol="1" bandRow="1">
                <a:tableStyleId>{00A15C55-8517-42AA-B614-E9B94910E393}</a:tableStyleId>
              </a:tblPr>
              <a:tblGrid>
                <a:gridCol w="1026457">
                  <a:extLst>
                    <a:ext uri="{9D8B030D-6E8A-4147-A177-3AD203B41FA5}">
                      <a16:colId xmlns:a16="http://schemas.microsoft.com/office/drawing/2014/main" val="2859582118"/>
                    </a:ext>
                  </a:extLst>
                </a:gridCol>
                <a:gridCol w="2439357">
                  <a:extLst>
                    <a:ext uri="{9D8B030D-6E8A-4147-A177-3AD203B41FA5}">
                      <a16:colId xmlns:a16="http://schemas.microsoft.com/office/drawing/2014/main" val="3071123031"/>
                    </a:ext>
                  </a:extLst>
                </a:gridCol>
                <a:gridCol w="2439357">
                  <a:extLst>
                    <a:ext uri="{9D8B030D-6E8A-4147-A177-3AD203B41FA5}">
                      <a16:colId xmlns:a16="http://schemas.microsoft.com/office/drawing/2014/main" val="3405866280"/>
                    </a:ext>
                  </a:extLst>
                </a:gridCol>
                <a:gridCol w="2439357">
                  <a:extLst>
                    <a:ext uri="{9D8B030D-6E8A-4147-A177-3AD203B41FA5}">
                      <a16:colId xmlns:a16="http://schemas.microsoft.com/office/drawing/2014/main" val="3157195594"/>
                    </a:ext>
                  </a:extLst>
                </a:gridCol>
                <a:gridCol w="2439357">
                  <a:extLst>
                    <a:ext uri="{9D8B030D-6E8A-4147-A177-3AD203B41FA5}">
                      <a16:colId xmlns:a16="http://schemas.microsoft.com/office/drawing/2014/main" val="4271032197"/>
                    </a:ext>
                  </a:extLst>
                </a:gridCol>
              </a:tblGrid>
              <a:tr h="879714">
                <a:tc>
                  <a:txBody>
                    <a:bodyPr/>
                    <a:lstStyle/>
                    <a:p>
                      <a:pPr algn="ctr">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a:effectLst/>
                        </a:rPr>
                        <a:t>Cut-of date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Date CEF Committee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800" dirty="0" smtClean="0">
                          <a:effectLst/>
                        </a:rPr>
                        <a:t>Signature of the</a:t>
                      </a:r>
                      <a:r>
                        <a:rPr lang="fr-BE" sz="1800" baseline="0" dirty="0" smtClean="0">
                          <a:effectLst/>
                        </a:rPr>
                        <a:t> FA</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MAX Date signature GA (TTG)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1415933"/>
                  </a:ext>
                </a:extLst>
              </a:tr>
              <a:tr h="561372">
                <a:tc>
                  <a:txBody>
                    <a:bodyPr/>
                    <a:lstStyle/>
                    <a:p>
                      <a:pPr algn="ctr">
                        <a:spcAft>
                          <a:spcPts val="0"/>
                        </a:spcAft>
                      </a:pPr>
                      <a:r>
                        <a:rPr lang="en-GB" sz="1800">
                          <a:effectLst/>
                        </a:rPr>
                        <a:t>AFIF-1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mer-19-janv-2022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a:effectLst/>
                        </a:rPr>
                        <a:t>lun-09-mai-2022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ven-21-oct-2022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2023832"/>
                  </a:ext>
                </a:extLst>
              </a:tr>
              <a:tr h="561372">
                <a:tc>
                  <a:txBody>
                    <a:bodyPr/>
                    <a:lstStyle/>
                    <a:p>
                      <a:pPr algn="ctr">
                        <a:spcAft>
                          <a:spcPts val="0"/>
                        </a:spcAft>
                      </a:pPr>
                      <a:r>
                        <a:rPr lang="en-GB" sz="1800">
                          <a:effectLst/>
                        </a:rPr>
                        <a:t>AFIF-2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mar-07-juin-2022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smtClean="0">
                          <a:effectLst/>
                        </a:rPr>
                        <a:t>jeu-13-oct-2022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ven-10-mars-2023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4523440"/>
                  </a:ext>
                </a:extLst>
              </a:tr>
              <a:tr h="561372">
                <a:tc>
                  <a:txBody>
                    <a:bodyPr/>
                    <a:lstStyle/>
                    <a:p>
                      <a:pPr algn="ctr">
                        <a:spcAft>
                          <a:spcPts val="0"/>
                        </a:spcAft>
                      </a:pPr>
                      <a:r>
                        <a:rPr lang="en-GB" sz="1800">
                          <a:effectLst/>
                        </a:rPr>
                        <a:t>AFIF-3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jeu-10-nov-2022</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a:effectLst/>
                        </a:rPr>
                        <a:t>jeu-16-mars-2023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ven-11-août-2023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169718"/>
                  </a:ext>
                </a:extLst>
              </a:tr>
              <a:tr h="561372">
                <a:tc>
                  <a:txBody>
                    <a:bodyPr/>
                    <a:lstStyle/>
                    <a:p>
                      <a:pPr algn="ctr">
                        <a:spcAft>
                          <a:spcPts val="0"/>
                        </a:spcAft>
                      </a:pPr>
                      <a:r>
                        <a:rPr lang="en-GB" sz="1800">
                          <a:effectLst/>
                        </a:rPr>
                        <a:t>AFIF-4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jeu-13-avr-2023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a:effectLst/>
                        </a:rPr>
                        <a:t>ven-28-juil-2023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ven-12-janv-2024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9480040"/>
                  </a:ext>
                </a:extLst>
              </a:tr>
              <a:tr h="561372">
                <a:tc>
                  <a:txBody>
                    <a:bodyPr/>
                    <a:lstStyle/>
                    <a:p>
                      <a:pPr algn="ctr">
                        <a:spcAft>
                          <a:spcPts val="0"/>
                        </a:spcAft>
                      </a:pPr>
                      <a:r>
                        <a:rPr lang="en-GB" sz="1800">
                          <a:effectLst/>
                        </a:rPr>
                        <a:t>AFIF-5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b="1" dirty="0">
                          <a:effectLst/>
                        </a:rPr>
                        <a:t>mar-19-sept-2023</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ven-12-janv-2024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dirty="0">
                          <a:effectLst/>
                        </a:rPr>
                        <a:t>ven-21-juin-2024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6959274"/>
                  </a:ext>
                </a:extLst>
              </a:tr>
            </a:tbl>
          </a:graphicData>
        </a:graphic>
      </p:graphicFrame>
      <p:sp>
        <p:nvSpPr>
          <p:cNvPr id="15" name="Left-Right Arrow 14"/>
          <p:cNvSpPr/>
          <p:nvPr/>
        </p:nvSpPr>
        <p:spPr>
          <a:xfrm>
            <a:off x="7270505" y="2724912"/>
            <a:ext cx="884659" cy="180753"/>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Left-Right Arrow 15"/>
          <p:cNvSpPr/>
          <p:nvPr/>
        </p:nvSpPr>
        <p:spPr>
          <a:xfrm>
            <a:off x="7270505" y="3307838"/>
            <a:ext cx="884659" cy="180753"/>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Right Arrow 16"/>
          <p:cNvSpPr/>
          <p:nvPr/>
        </p:nvSpPr>
        <p:spPr>
          <a:xfrm>
            <a:off x="7270505" y="3852714"/>
            <a:ext cx="884659" cy="180753"/>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eft-Right Arrow 17"/>
          <p:cNvSpPr/>
          <p:nvPr/>
        </p:nvSpPr>
        <p:spPr>
          <a:xfrm>
            <a:off x="7285367" y="4424707"/>
            <a:ext cx="884659" cy="180753"/>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Right Arrow 18"/>
          <p:cNvSpPr/>
          <p:nvPr/>
        </p:nvSpPr>
        <p:spPr>
          <a:xfrm>
            <a:off x="7285367" y="5007633"/>
            <a:ext cx="884659" cy="180753"/>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eft-Right Arrow 19"/>
          <p:cNvSpPr/>
          <p:nvPr/>
        </p:nvSpPr>
        <p:spPr>
          <a:xfrm>
            <a:off x="3095454" y="3004903"/>
            <a:ext cx="5889058" cy="111250"/>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eft-Right Arrow 20"/>
          <p:cNvSpPr/>
          <p:nvPr/>
        </p:nvSpPr>
        <p:spPr>
          <a:xfrm>
            <a:off x="3095454" y="3603385"/>
            <a:ext cx="5889058" cy="111250"/>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Right Arrow 21"/>
          <p:cNvSpPr/>
          <p:nvPr/>
        </p:nvSpPr>
        <p:spPr>
          <a:xfrm>
            <a:off x="3095454" y="4143038"/>
            <a:ext cx="5889058" cy="111250"/>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eft-Right Arrow 22"/>
          <p:cNvSpPr/>
          <p:nvPr/>
        </p:nvSpPr>
        <p:spPr>
          <a:xfrm>
            <a:off x="3095454" y="4720254"/>
            <a:ext cx="5889058" cy="111250"/>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eft-Right Arrow 23"/>
          <p:cNvSpPr/>
          <p:nvPr/>
        </p:nvSpPr>
        <p:spPr>
          <a:xfrm>
            <a:off x="3075418" y="5274653"/>
            <a:ext cx="5889058" cy="111250"/>
          </a:xfrm>
          <a:prstGeom prst="leftRightArrow">
            <a:avLst/>
          </a:prstGeom>
          <a:solidFill>
            <a:schemeClr val="accent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Left Brace 1"/>
          <p:cNvSpPr/>
          <p:nvPr/>
        </p:nvSpPr>
        <p:spPr>
          <a:xfrm rot="16200000">
            <a:off x="5084160" y="1956270"/>
            <a:ext cx="470719" cy="7329984"/>
          </a:xfrm>
          <a:prstGeom prst="leftBrace">
            <a:avLst>
              <a:gd name="adj1" fmla="val 8333"/>
              <a:gd name="adj2" fmla="val 49887"/>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4480560" y="5993111"/>
            <a:ext cx="1874520" cy="369332"/>
          </a:xfrm>
          <a:prstGeom prst="rect">
            <a:avLst/>
          </a:prstGeom>
          <a:noFill/>
        </p:spPr>
        <p:txBody>
          <a:bodyPr wrap="square" rtlCol="0">
            <a:spAutoFit/>
          </a:bodyPr>
          <a:lstStyle/>
          <a:p>
            <a:r>
              <a:rPr lang="fr-BE" i="1" dirty="0" err="1" smtClean="0"/>
              <a:t>within</a:t>
            </a:r>
            <a:r>
              <a:rPr lang="fr-BE" i="1" dirty="0" smtClean="0"/>
              <a:t> 8 </a:t>
            </a:r>
            <a:r>
              <a:rPr lang="fr-BE" i="1" dirty="0" err="1" smtClean="0"/>
              <a:t>months</a:t>
            </a:r>
            <a:endParaRPr lang="en-GB" i="1" dirty="0"/>
          </a:p>
        </p:txBody>
      </p:sp>
    </p:spTree>
    <p:extLst>
      <p:ext uri="{BB962C8B-B14F-4D97-AF65-F5344CB8AC3E}">
        <p14:creationId xmlns:p14="http://schemas.microsoft.com/office/powerpoint/2010/main" val="238893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72332"/>
            <a:ext cx="10515600" cy="782357"/>
          </a:xfrm>
        </p:spPr>
        <p:txBody>
          <a:bodyPr anchor="ctr"/>
          <a:lstStyle/>
          <a:p>
            <a:r>
              <a:rPr lang="en-IE" sz="3600" b="1" dirty="0"/>
              <a:t>5</a:t>
            </a:r>
            <a:r>
              <a:rPr lang="en-IE" sz="3600" b="1" dirty="0" smtClean="0"/>
              <a:t>. Timetables </a:t>
            </a:r>
            <a:r>
              <a:rPr lang="en-IE" sz="3600" b="1" dirty="0"/>
              <a:t>and deadlines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846" y="185215"/>
            <a:ext cx="982895" cy="1080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07597574"/>
              </p:ext>
            </p:extLst>
          </p:nvPr>
        </p:nvGraphicFramePr>
        <p:xfrm>
          <a:off x="574158" y="1265156"/>
          <a:ext cx="11249246" cy="5303457"/>
        </p:xfrm>
        <a:graphic>
          <a:graphicData uri="http://schemas.openxmlformats.org/drawingml/2006/table">
            <a:tbl>
              <a:tblPr firstRow="1" firstCol="1" lastRow="1" lastCol="1" bandRow="1" bandCol="1">
                <a:tableStyleId>{5A111915-BE36-4E01-A7E5-04B1672EAD32}</a:tableStyleId>
              </a:tblPr>
              <a:tblGrid>
                <a:gridCol w="1680841">
                  <a:extLst>
                    <a:ext uri="{9D8B030D-6E8A-4147-A177-3AD203B41FA5}">
                      <a16:colId xmlns:a16="http://schemas.microsoft.com/office/drawing/2014/main" val="2503605724"/>
                    </a:ext>
                  </a:extLst>
                </a:gridCol>
                <a:gridCol w="1913681">
                  <a:extLst>
                    <a:ext uri="{9D8B030D-6E8A-4147-A177-3AD203B41FA5}">
                      <a16:colId xmlns:a16="http://schemas.microsoft.com/office/drawing/2014/main" val="1507449387"/>
                    </a:ext>
                  </a:extLst>
                </a:gridCol>
                <a:gridCol w="1913681">
                  <a:extLst>
                    <a:ext uri="{9D8B030D-6E8A-4147-A177-3AD203B41FA5}">
                      <a16:colId xmlns:a16="http://schemas.microsoft.com/office/drawing/2014/main" val="2336820680"/>
                    </a:ext>
                  </a:extLst>
                </a:gridCol>
                <a:gridCol w="1913681">
                  <a:extLst>
                    <a:ext uri="{9D8B030D-6E8A-4147-A177-3AD203B41FA5}">
                      <a16:colId xmlns:a16="http://schemas.microsoft.com/office/drawing/2014/main" val="1908240513"/>
                    </a:ext>
                  </a:extLst>
                </a:gridCol>
                <a:gridCol w="1913681">
                  <a:extLst>
                    <a:ext uri="{9D8B030D-6E8A-4147-A177-3AD203B41FA5}">
                      <a16:colId xmlns:a16="http://schemas.microsoft.com/office/drawing/2014/main" val="2501419660"/>
                    </a:ext>
                  </a:extLst>
                </a:gridCol>
                <a:gridCol w="1913681">
                  <a:extLst>
                    <a:ext uri="{9D8B030D-6E8A-4147-A177-3AD203B41FA5}">
                      <a16:colId xmlns:a16="http://schemas.microsoft.com/office/drawing/2014/main" val="1384285631"/>
                    </a:ext>
                  </a:extLst>
                </a:gridCol>
              </a:tblGrid>
              <a:tr h="472930">
                <a:tc gridSpan="6">
                  <a:txBody>
                    <a:bodyPr/>
                    <a:lstStyle/>
                    <a:p>
                      <a:pPr algn="l">
                        <a:spcBef>
                          <a:spcPts val="0"/>
                        </a:spcBef>
                        <a:spcAft>
                          <a:spcPts val="0"/>
                        </a:spcAft>
                      </a:pPr>
                      <a:r>
                        <a:rPr lang="en-GB" sz="1800">
                          <a:effectLst/>
                        </a:rPr>
                        <a:t>Timetable and deadlines (indicative)</a:t>
                      </a:r>
                      <a:endParaRPr lang="en-GB" sz="24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2802637"/>
                  </a:ext>
                </a:extLst>
              </a:tr>
              <a:tr h="644070">
                <a:tc rowSpan="2">
                  <a:txBody>
                    <a:bodyPr/>
                    <a:lstStyle/>
                    <a:p>
                      <a:pPr algn="ctr">
                        <a:spcBef>
                          <a:spcPts val="0"/>
                        </a:spcBef>
                        <a:spcAft>
                          <a:spcPts val="0"/>
                        </a:spcAft>
                      </a:pPr>
                      <a:r>
                        <a:rPr lang="en-GB" sz="1800" u="sng" dirty="0">
                          <a:effectLst/>
                        </a:rPr>
                        <a:t>Deadline for </a:t>
                      </a:r>
                      <a:r>
                        <a:rPr lang="en-GB" sz="1800" u="sng" dirty="0" smtClean="0">
                          <a:effectLst/>
                        </a:rPr>
                        <a:t>submission</a:t>
                      </a:r>
                      <a:endParaRPr lang="en-GB" sz="2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accent5"/>
                      </a:solidFill>
                      <a:prstDash val="solid"/>
                      <a:round/>
                      <a:headEnd type="none" w="med" len="med"/>
                      <a:tailEnd type="none" w="med" len="med"/>
                    </a:lnB>
                    <a:solidFill>
                      <a:schemeClr val="accent5">
                        <a:lumMod val="40000"/>
                        <a:lumOff val="60000"/>
                      </a:schemeClr>
                    </a:solidFill>
                  </a:tcPr>
                </a:tc>
                <a:tc>
                  <a:txBody>
                    <a:bodyPr/>
                    <a:lstStyle/>
                    <a:p>
                      <a:pPr algn="ctr">
                        <a:spcBef>
                          <a:spcPts val="0"/>
                        </a:spcBef>
                        <a:spcAft>
                          <a:spcPts val="0"/>
                        </a:spcAft>
                      </a:pPr>
                      <a:r>
                        <a:rPr lang="en-GB" sz="1800" b="1" dirty="0">
                          <a:effectLst/>
                        </a:rPr>
                        <a:t>1st cut-off date</a:t>
                      </a:r>
                      <a:endParaRPr lang="en-GB" sz="24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dirty="0">
                          <a:effectLst/>
                        </a:rPr>
                        <a:t>2nd cut-off date </a:t>
                      </a:r>
                      <a:endParaRPr lang="en-GB" sz="24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dirty="0">
                          <a:effectLst/>
                        </a:rPr>
                        <a:t>3rd cut-off date </a:t>
                      </a:r>
                      <a:endParaRPr lang="en-GB" sz="24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dirty="0">
                          <a:effectLst/>
                        </a:rPr>
                        <a:t>4th cut-off date</a:t>
                      </a:r>
                      <a:endParaRPr lang="en-GB" sz="24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dirty="0">
                          <a:effectLst/>
                        </a:rPr>
                        <a:t>5th cut-off date</a:t>
                      </a:r>
                      <a:endParaRPr lang="en-GB" sz="24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072007521"/>
                  </a:ext>
                </a:extLst>
              </a:tr>
              <a:tr h="1610175">
                <a:tc vMerge="1">
                  <a:txBody>
                    <a:bodyPr/>
                    <a:lstStyle/>
                    <a:p>
                      <a:endParaRPr lang="en-GB"/>
                    </a:p>
                  </a:txBody>
                  <a:tcPr/>
                </a:tc>
                <a:tc>
                  <a:txBody>
                    <a:bodyPr/>
                    <a:lstStyle/>
                    <a:p>
                      <a:pPr algn="ctr">
                        <a:spcBef>
                          <a:spcPts val="0"/>
                        </a:spcBef>
                        <a:spcAft>
                          <a:spcPts val="0"/>
                        </a:spcAft>
                      </a:pPr>
                      <a:r>
                        <a:rPr lang="en-GB" sz="1800" b="1" i="0" u="none" dirty="0">
                          <a:effectLst/>
                        </a:rPr>
                        <a:t>19 January </a:t>
                      </a:r>
                      <a:r>
                        <a:rPr lang="en-GB" sz="1800" b="1" i="0" u="none" dirty="0" smtClean="0">
                          <a:effectLst/>
                        </a:rPr>
                        <a:t>2022</a:t>
                      </a:r>
                    </a:p>
                    <a:p>
                      <a:pPr algn="ctr">
                        <a:spcBef>
                          <a:spcPts val="0"/>
                        </a:spcBef>
                        <a:spcAft>
                          <a:spcPts val="0"/>
                        </a:spcAft>
                      </a:pPr>
                      <a:endParaRPr lang="en-GB" sz="1800" b="1" i="0" u="none" dirty="0" smtClean="0">
                        <a:effectLst/>
                      </a:endParaRPr>
                    </a:p>
                    <a:p>
                      <a:pPr algn="ctr">
                        <a:spcBef>
                          <a:spcPts val="0"/>
                        </a:spcBef>
                        <a:spcAft>
                          <a:spcPts val="0"/>
                        </a:spcAft>
                      </a:pPr>
                      <a:r>
                        <a:rPr lang="en-GB" sz="1600" b="0" i="0" u="none" dirty="0" smtClean="0">
                          <a:effectLst/>
                        </a:rPr>
                        <a:t>17:00 CET (Brussels)</a:t>
                      </a:r>
                      <a:endParaRPr lang="en-GB" sz="2000" b="0" i="0" u="none"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i="0" u="none" dirty="0">
                          <a:effectLst/>
                        </a:rPr>
                        <a:t>7 June </a:t>
                      </a:r>
                      <a:r>
                        <a:rPr lang="en-GB" sz="1800" b="1" i="0" u="none" dirty="0" smtClean="0">
                          <a:effectLst/>
                        </a:rPr>
                        <a:t>2022</a:t>
                      </a:r>
                    </a:p>
                    <a:p>
                      <a:pPr algn="ctr">
                        <a:spcBef>
                          <a:spcPts val="0"/>
                        </a:spcBef>
                        <a:spcAft>
                          <a:spcPts val="0"/>
                        </a:spcAft>
                      </a:pPr>
                      <a:r>
                        <a:rPr lang="en-GB" sz="1800" b="1" i="0" u="none" dirty="0">
                          <a:effectLst/>
                        </a:rPr>
                        <a:t/>
                      </a:r>
                      <a:br>
                        <a:rPr lang="en-GB" sz="1800" b="1" i="0" u="none" dirty="0">
                          <a:effectLst/>
                        </a:rPr>
                      </a:br>
                      <a:r>
                        <a:rPr lang="en-GB" sz="1600" b="0" i="0" u="none" dirty="0">
                          <a:effectLst/>
                        </a:rPr>
                        <a:t>17:00 CET (Brussels) </a:t>
                      </a:r>
                      <a:endParaRPr lang="en-GB" sz="2000" b="0" i="0" u="none"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i="0" u="none" dirty="0">
                          <a:effectLst/>
                        </a:rPr>
                        <a:t>10 November </a:t>
                      </a:r>
                      <a:r>
                        <a:rPr lang="en-GB" sz="1800" b="1" i="0" u="none" dirty="0" smtClean="0">
                          <a:effectLst/>
                        </a:rPr>
                        <a:t>2022</a:t>
                      </a:r>
                    </a:p>
                    <a:p>
                      <a:pPr algn="ctr">
                        <a:spcBef>
                          <a:spcPts val="0"/>
                        </a:spcBef>
                        <a:spcAft>
                          <a:spcPts val="0"/>
                        </a:spcAft>
                      </a:pPr>
                      <a:r>
                        <a:rPr lang="en-GB" sz="1800" b="1" i="0" u="none" dirty="0">
                          <a:effectLst/>
                        </a:rPr>
                        <a:t/>
                      </a:r>
                      <a:br>
                        <a:rPr lang="en-GB" sz="1800" b="1" i="0" u="none" dirty="0">
                          <a:effectLst/>
                        </a:rPr>
                      </a:br>
                      <a:r>
                        <a:rPr lang="en-GB" sz="1600" b="0" i="0" u="none" dirty="0">
                          <a:effectLst/>
                        </a:rPr>
                        <a:t>17:00 CET (Brussels) </a:t>
                      </a:r>
                      <a:endParaRPr lang="en-GB" sz="2400" b="0" i="0" u="none"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i="0" u="none" dirty="0">
                          <a:effectLst/>
                        </a:rPr>
                        <a:t>13 April </a:t>
                      </a:r>
                      <a:r>
                        <a:rPr lang="en-GB" sz="1800" b="1" i="0" u="none" dirty="0" smtClean="0">
                          <a:effectLst/>
                        </a:rPr>
                        <a:t>2023</a:t>
                      </a:r>
                    </a:p>
                    <a:p>
                      <a:pPr algn="ctr">
                        <a:spcBef>
                          <a:spcPts val="0"/>
                        </a:spcBef>
                        <a:spcAft>
                          <a:spcPts val="0"/>
                        </a:spcAft>
                      </a:pPr>
                      <a:r>
                        <a:rPr lang="en-GB" sz="1800" b="1" i="0" u="none" dirty="0">
                          <a:effectLst/>
                        </a:rPr>
                        <a:t/>
                      </a:r>
                      <a:br>
                        <a:rPr lang="en-GB" sz="1800" b="1" i="0" u="none" dirty="0">
                          <a:effectLst/>
                        </a:rPr>
                      </a:br>
                      <a:r>
                        <a:rPr lang="en-GB" sz="1600" b="0" i="0" u="none" dirty="0">
                          <a:effectLst/>
                        </a:rPr>
                        <a:t>17:00 CET (Brussels)</a:t>
                      </a:r>
                      <a:endParaRPr lang="en-GB" sz="2000" b="0" i="0" u="none"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800" b="1" i="0" u="none" dirty="0">
                          <a:effectLst/>
                        </a:rPr>
                        <a:t>19 September </a:t>
                      </a:r>
                      <a:r>
                        <a:rPr lang="en-GB" sz="1800" b="1" i="0" u="none" dirty="0" smtClean="0">
                          <a:effectLst/>
                        </a:rPr>
                        <a:t>2023</a:t>
                      </a:r>
                    </a:p>
                    <a:p>
                      <a:pPr algn="ctr">
                        <a:spcBef>
                          <a:spcPts val="0"/>
                        </a:spcBef>
                        <a:spcAft>
                          <a:spcPts val="0"/>
                        </a:spcAft>
                      </a:pPr>
                      <a:r>
                        <a:rPr lang="en-GB" sz="1800" b="1" i="0" u="none" dirty="0">
                          <a:effectLst/>
                        </a:rPr>
                        <a:t/>
                      </a:r>
                      <a:br>
                        <a:rPr lang="en-GB" sz="1800" b="1" i="0" u="none" dirty="0">
                          <a:effectLst/>
                        </a:rPr>
                      </a:br>
                      <a:r>
                        <a:rPr lang="en-GB" sz="1600" b="0" i="0" u="none" dirty="0">
                          <a:effectLst/>
                        </a:rPr>
                        <a:t>17:00 CET (Brussels)</a:t>
                      </a:r>
                      <a:endParaRPr lang="en-GB" sz="2000" b="0" i="0" u="none"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705707297"/>
                  </a:ext>
                </a:extLst>
              </a:tr>
              <a:tr h="966106">
                <a:tc>
                  <a:txBody>
                    <a:bodyPr/>
                    <a:lstStyle/>
                    <a:p>
                      <a:pPr algn="ctr">
                        <a:spcBef>
                          <a:spcPts val="0"/>
                        </a:spcBef>
                        <a:spcAft>
                          <a:spcPts val="0"/>
                        </a:spcAft>
                      </a:pPr>
                      <a:r>
                        <a:rPr lang="en-GB" sz="1800" dirty="0" smtClean="0">
                          <a:effectLst/>
                        </a:rPr>
                        <a:t>Evaluation</a:t>
                      </a:r>
                      <a:endParaRPr lang="en-GB" sz="2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accent5"/>
                      </a:solidFill>
                      <a:prstDash val="solid"/>
                      <a:round/>
                      <a:headEnd type="none" w="med" len="med"/>
                      <a:tailEnd type="none" w="med" len="med"/>
                    </a:lnT>
                    <a:solidFill>
                      <a:schemeClr val="accent5">
                        <a:lumMod val="40000"/>
                        <a:lumOff val="60000"/>
                      </a:schemeClr>
                    </a:solidFill>
                  </a:tcPr>
                </a:tc>
                <a:tc>
                  <a:txBody>
                    <a:bodyPr/>
                    <a:lstStyle/>
                    <a:p>
                      <a:pPr algn="ctr">
                        <a:spcBef>
                          <a:spcPts val="0"/>
                        </a:spcBef>
                        <a:spcAft>
                          <a:spcPts val="0"/>
                        </a:spcAft>
                      </a:pPr>
                      <a:r>
                        <a:rPr lang="en-GB" sz="1600" dirty="0">
                          <a:effectLst/>
                        </a:rPr>
                        <a:t>February-March 2022</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dirty="0">
                          <a:effectLst/>
                        </a:rPr>
                        <a:t>July-August 2022</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dirty="0">
                          <a:effectLst/>
                        </a:rPr>
                        <a:t>December 2022 – January 2023</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dirty="0">
                          <a:effectLst/>
                        </a:rPr>
                        <a:t>May – June 2023</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b="0" dirty="0">
                          <a:effectLst/>
                        </a:rPr>
                        <a:t>October – November 2023</a:t>
                      </a:r>
                      <a:endParaRPr lang="en-GB" sz="20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799150564"/>
                  </a:ext>
                </a:extLst>
              </a:tr>
              <a:tr h="966106">
                <a:tc>
                  <a:txBody>
                    <a:bodyPr/>
                    <a:lstStyle/>
                    <a:p>
                      <a:pPr algn="ctr">
                        <a:spcBef>
                          <a:spcPts val="0"/>
                        </a:spcBef>
                        <a:spcAft>
                          <a:spcPts val="0"/>
                        </a:spcAft>
                      </a:pPr>
                      <a:r>
                        <a:rPr lang="en-GB" sz="1800" dirty="0">
                          <a:effectLst/>
                        </a:rPr>
                        <a:t>Information on evaluation </a:t>
                      </a:r>
                      <a:r>
                        <a:rPr lang="en-GB" sz="1800" dirty="0" smtClean="0">
                          <a:effectLst/>
                        </a:rPr>
                        <a:t>results</a:t>
                      </a:r>
                      <a:endParaRPr lang="en-GB" sz="2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Bef>
                          <a:spcPts val="0"/>
                        </a:spcBef>
                        <a:spcAft>
                          <a:spcPts val="0"/>
                        </a:spcAft>
                      </a:pPr>
                      <a:r>
                        <a:rPr lang="en-GB" sz="1600" dirty="0">
                          <a:effectLst/>
                        </a:rPr>
                        <a:t>May 2022</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dirty="0">
                          <a:effectLst/>
                        </a:rPr>
                        <a:t>October 2022</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dirty="0">
                          <a:effectLst/>
                        </a:rPr>
                        <a:t>March 2023</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dirty="0">
                          <a:effectLst/>
                        </a:rPr>
                        <a:t>July 2023</a:t>
                      </a:r>
                      <a:endParaRPr lang="en-GB" sz="20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b="0" dirty="0">
                          <a:effectLst/>
                        </a:rPr>
                        <a:t>January 2024</a:t>
                      </a:r>
                      <a:endParaRPr lang="en-GB" sz="20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621288762"/>
                  </a:ext>
                </a:extLst>
              </a:tr>
              <a:tr h="644070">
                <a:tc>
                  <a:txBody>
                    <a:bodyPr/>
                    <a:lstStyle/>
                    <a:p>
                      <a:pPr algn="ctr">
                        <a:spcBef>
                          <a:spcPts val="0"/>
                        </a:spcBef>
                        <a:spcAft>
                          <a:spcPts val="0"/>
                        </a:spcAft>
                      </a:pPr>
                      <a:r>
                        <a:rPr lang="en-GB" sz="1800" dirty="0">
                          <a:effectLst/>
                        </a:rPr>
                        <a:t>GA </a:t>
                      </a:r>
                      <a:r>
                        <a:rPr lang="en-GB" sz="1800" dirty="0" smtClean="0">
                          <a:effectLst/>
                        </a:rPr>
                        <a:t>signature</a:t>
                      </a:r>
                      <a:endParaRPr lang="en-GB" sz="2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a:spcBef>
                          <a:spcPts val="0"/>
                        </a:spcBef>
                        <a:spcAft>
                          <a:spcPts val="0"/>
                        </a:spcAft>
                      </a:pPr>
                      <a:r>
                        <a:rPr lang="en-GB" sz="1600" b="0" dirty="0">
                          <a:effectLst/>
                        </a:rPr>
                        <a:t>September – October 2022</a:t>
                      </a:r>
                      <a:endParaRPr lang="en-GB" sz="20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b="0" dirty="0">
                          <a:effectLst/>
                        </a:rPr>
                        <a:t>February - March 2023</a:t>
                      </a:r>
                      <a:endParaRPr lang="en-GB" sz="20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b="0" dirty="0">
                          <a:effectLst/>
                        </a:rPr>
                        <a:t>July – August 2023</a:t>
                      </a:r>
                      <a:endParaRPr lang="en-GB" sz="20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b="0" dirty="0">
                          <a:effectLst/>
                        </a:rPr>
                        <a:t>December 2023 – January 2024</a:t>
                      </a:r>
                      <a:endParaRPr lang="en-GB" sz="20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Bef>
                          <a:spcPts val="0"/>
                        </a:spcBef>
                        <a:spcAft>
                          <a:spcPts val="0"/>
                        </a:spcAft>
                      </a:pPr>
                      <a:r>
                        <a:rPr lang="en-GB" sz="1600" b="0" dirty="0">
                          <a:effectLst/>
                        </a:rPr>
                        <a:t>May - June 2024</a:t>
                      </a:r>
                      <a:endParaRPr lang="en-GB" sz="20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959253452"/>
                  </a:ext>
                </a:extLst>
              </a:tr>
            </a:tbl>
          </a:graphicData>
        </a:graphic>
      </p:graphicFrame>
    </p:spTree>
    <p:extLst>
      <p:ext uri="{BB962C8B-B14F-4D97-AF65-F5344CB8AC3E}">
        <p14:creationId xmlns:p14="http://schemas.microsoft.com/office/powerpoint/2010/main" val="2540570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3"/>
          <a:srcRect l="5483" r="5483"/>
          <a:stretch>
            <a:fillRect/>
          </a:stretch>
        </p:blipFill>
        <p:spPr>
          <a:xfrm>
            <a:off x="0" y="36908"/>
            <a:ext cx="6011863" cy="6821092"/>
          </a:xfrm>
          <a:prstGeom prst="rect">
            <a:avLst/>
          </a:prstGeom>
        </p:spPr>
      </p:pic>
      <p:sp>
        <p:nvSpPr>
          <p:cNvPr id="4" name="Content Placeholder 3"/>
          <p:cNvSpPr>
            <a:spLocks noGrp="1"/>
          </p:cNvSpPr>
          <p:nvPr>
            <p:ph idx="1"/>
          </p:nvPr>
        </p:nvSpPr>
        <p:spPr>
          <a:xfrm>
            <a:off x="3388834" y="2206622"/>
            <a:ext cx="8803166" cy="3317878"/>
          </a:xfrm>
        </p:spPr>
        <p:txBody>
          <a:bodyPr/>
          <a:lstStyle/>
          <a:p>
            <a:pPr marL="361950"/>
            <a:r>
              <a:rPr lang="en-IE" sz="8000" b="1" dirty="0" smtClean="0">
                <a:solidFill>
                  <a:schemeClr val="accent5"/>
                </a:solidFill>
              </a:rPr>
              <a:t>Thank you</a:t>
            </a:r>
          </a:p>
          <a:p>
            <a:pPr marL="712788" indent="-350838">
              <a:buFont typeface="Arial" panose="020B0604020202020204" pitchFamily="34" charset="0"/>
              <a:buChar char="•"/>
            </a:pPr>
            <a:endParaRPr lang="en-IE" b="1" i="0" dirty="0" smtClean="0">
              <a:solidFill>
                <a:schemeClr val="tx1"/>
              </a:solidFill>
            </a:endParaRPr>
          </a:p>
        </p:txBody>
      </p:sp>
      <p:sp>
        <p:nvSpPr>
          <p:cNvPr id="2" name="TextBox 1"/>
          <p:cNvSpPr txBox="1"/>
          <p:nvPr/>
        </p:nvSpPr>
        <p:spPr>
          <a:xfrm>
            <a:off x="11109960" y="651510"/>
            <a:ext cx="834390" cy="81153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65989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906926" y="323507"/>
            <a:ext cx="10515600" cy="782357"/>
          </a:xfrm>
        </p:spPr>
        <p:txBody>
          <a:bodyPr anchor="ctr"/>
          <a:lstStyle/>
          <a:p>
            <a:pPr marL="457200" indent="-457200">
              <a:buFont typeface="+mj-lt"/>
              <a:buAutoNum type="arabicPeriod"/>
            </a:pPr>
            <a:r>
              <a:rPr lang="en-IE" sz="3600" b="1" dirty="0" smtClean="0"/>
              <a:t>Objective</a:t>
            </a:r>
          </a:p>
        </p:txBody>
      </p:sp>
      <p:pic>
        <p:nvPicPr>
          <p:cNvPr id="8" name="Picture 7"/>
          <p:cNvPicPr>
            <a:picLocks noChangeAspect="1"/>
          </p:cNvPicPr>
          <p:nvPr/>
        </p:nvPicPr>
        <p:blipFill>
          <a:blip r:embed="rId2"/>
          <a:stretch>
            <a:fillRect/>
          </a:stretch>
        </p:blipFill>
        <p:spPr>
          <a:xfrm>
            <a:off x="7297334" y="0"/>
            <a:ext cx="4894666" cy="2328530"/>
          </a:xfrm>
          <a:prstGeom prst="rect">
            <a:avLst/>
          </a:prstGeom>
        </p:spPr>
      </p:pic>
      <p:sp>
        <p:nvSpPr>
          <p:cNvPr id="10" name="Content Placeholder 5"/>
          <p:cNvSpPr>
            <a:spLocks noGrp="1"/>
          </p:cNvSpPr>
          <p:nvPr>
            <p:ph idx="1"/>
          </p:nvPr>
        </p:nvSpPr>
        <p:spPr>
          <a:xfrm>
            <a:off x="577317" y="1225925"/>
            <a:ext cx="6429539" cy="1570438"/>
          </a:xfrm>
          <a:solidFill>
            <a:schemeClr val="bg1"/>
          </a:solidFill>
        </p:spPr>
        <p:txBody>
          <a:bodyPr/>
          <a:lstStyle/>
          <a:p>
            <a:pPr algn="just">
              <a:spcBef>
                <a:spcPts val="300"/>
              </a:spcBef>
              <a:spcAft>
                <a:spcPts val="600"/>
              </a:spcAft>
              <a:buClr>
                <a:schemeClr val="accent2">
                  <a:lumMod val="50000"/>
                </a:schemeClr>
              </a:buClr>
            </a:pPr>
            <a:r>
              <a:rPr lang="fr-BE" sz="2000" b="1" dirty="0" smtClean="0">
                <a:solidFill>
                  <a:schemeClr val="accent1"/>
                </a:solidFill>
              </a:rPr>
              <a:t>GREEN DEAL </a:t>
            </a:r>
          </a:p>
          <a:p>
            <a:pPr marL="0" indent="0" algn="just">
              <a:spcBef>
                <a:spcPts val="300"/>
              </a:spcBef>
              <a:spcAft>
                <a:spcPts val="600"/>
              </a:spcAft>
              <a:buNone/>
            </a:pPr>
            <a:r>
              <a:rPr lang="en-US" sz="1800" dirty="0" smtClean="0"/>
              <a:t>“</a:t>
            </a:r>
            <a:r>
              <a:rPr lang="en-US" sz="1800" i="1" dirty="0" smtClean="0"/>
              <a:t>calls </a:t>
            </a:r>
            <a:r>
              <a:rPr lang="en-US" sz="1800" i="1" dirty="0"/>
              <a:t>for a </a:t>
            </a:r>
            <a:r>
              <a:rPr lang="en-US" sz="1800" b="1" i="1" dirty="0"/>
              <a:t>90% reduction in greenhouse gas (GHG) emissions in transport</a:t>
            </a:r>
            <a:r>
              <a:rPr lang="en-US" sz="1800" i="1" dirty="0"/>
              <a:t>, the aim being for the EU to become a </a:t>
            </a:r>
            <a:r>
              <a:rPr lang="en-US" sz="1800" b="1" i="1" dirty="0"/>
              <a:t>climate-neutral economy by 2050</a:t>
            </a:r>
            <a:r>
              <a:rPr lang="en-US" sz="1800" i="1" dirty="0"/>
              <a:t>, while also working towards a zero-pollution </a:t>
            </a:r>
            <a:r>
              <a:rPr lang="en-US" sz="1800" i="1" dirty="0" smtClean="0"/>
              <a:t>ambition</a:t>
            </a:r>
            <a:r>
              <a:rPr lang="en-US" sz="1800" dirty="0" smtClean="0"/>
              <a:t>”</a:t>
            </a:r>
          </a:p>
        </p:txBody>
      </p:sp>
      <p:sp>
        <p:nvSpPr>
          <p:cNvPr id="11" name="Content Placeholder 5"/>
          <p:cNvSpPr txBox="1">
            <a:spLocks/>
          </p:cNvSpPr>
          <p:nvPr/>
        </p:nvSpPr>
        <p:spPr>
          <a:xfrm>
            <a:off x="581502" y="2839769"/>
            <a:ext cx="11166448" cy="30621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buClr>
                <a:schemeClr val="accent2">
                  <a:lumMod val="50000"/>
                </a:schemeClr>
              </a:buClr>
            </a:pPr>
            <a:r>
              <a:rPr lang="en-US" sz="1800" b="1" dirty="0">
                <a:solidFill>
                  <a:schemeClr val="accent1"/>
                </a:solidFill>
              </a:rPr>
              <a:t>EUROPEAN CLIMATE LAW</a:t>
            </a:r>
          </a:p>
          <a:p>
            <a:pPr marL="0" indent="0" algn="just">
              <a:spcBef>
                <a:spcPts val="600"/>
              </a:spcBef>
              <a:spcAft>
                <a:spcPts val="600"/>
              </a:spcAft>
              <a:buNone/>
            </a:pPr>
            <a:r>
              <a:rPr lang="en-US" sz="1800" dirty="0"/>
              <a:t>“to reduce net emissions of greenhouse gases by at least </a:t>
            </a:r>
            <a:r>
              <a:rPr lang="en-US" sz="1800" b="1" dirty="0"/>
              <a:t>55% by 2030 </a:t>
            </a:r>
            <a:r>
              <a:rPr lang="en-US" sz="1800" dirty="0"/>
              <a:t>compared to 1990</a:t>
            </a:r>
            <a:r>
              <a:rPr lang="en-US" sz="1800" dirty="0" smtClean="0"/>
              <a:t>”</a:t>
            </a:r>
            <a:endParaRPr lang="en-US" sz="1800" b="1" dirty="0" smtClean="0">
              <a:solidFill>
                <a:schemeClr val="accent2">
                  <a:lumMod val="50000"/>
                </a:schemeClr>
              </a:solidFill>
            </a:endParaRPr>
          </a:p>
          <a:p>
            <a:pPr algn="just">
              <a:spcBef>
                <a:spcPts val="600"/>
              </a:spcBef>
              <a:spcAft>
                <a:spcPts val="600"/>
              </a:spcAft>
              <a:buClr>
                <a:schemeClr val="accent2">
                  <a:lumMod val="50000"/>
                </a:schemeClr>
              </a:buClr>
            </a:pPr>
            <a:r>
              <a:rPr lang="en-US" sz="1800" b="1" dirty="0" smtClean="0">
                <a:solidFill>
                  <a:schemeClr val="accent1"/>
                </a:solidFill>
              </a:rPr>
              <a:t>SUSTAINABLE AND SMART MOBILITY STRATEGY (SSMS) communication</a:t>
            </a:r>
          </a:p>
          <a:p>
            <a:pPr marL="0" indent="0" algn="just">
              <a:spcBef>
                <a:spcPts val="600"/>
              </a:spcBef>
              <a:spcAft>
                <a:spcPts val="600"/>
              </a:spcAft>
              <a:buFont typeface="Arial" panose="020B0604020202020204" pitchFamily="34" charset="0"/>
              <a:buNone/>
            </a:pPr>
            <a:r>
              <a:rPr lang="en-US" sz="1800" dirty="0" smtClean="0"/>
              <a:t>“</a:t>
            </a:r>
            <a:r>
              <a:rPr lang="en-GB" sz="1800" i="1" dirty="0" smtClean="0"/>
              <a:t>Boosting the uptake of zero- and low-emission vehicles, vessels and aeroplanes and of renewable and low-carbon fuels </a:t>
            </a:r>
            <a:r>
              <a:rPr lang="en-GB" sz="1800" b="1" i="1" dirty="0" smtClean="0"/>
              <a:t>in all modes of transport</a:t>
            </a:r>
            <a:r>
              <a:rPr lang="en-GB" sz="1800" dirty="0" smtClean="0"/>
              <a:t>” </a:t>
            </a:r>
          </a:p>
          <a:p>
            <a:pPr marL="0" indent="0" algn="just">
              <a:spcBef>
                <a:spcPts val="600"/>
              </a:spcBef>
              <a:spcAft>
                <a:spcPts val="600"/>
              </a:spcAft>
              <a:buFont typeface="Arial" panose="020B0604020202020204" pitchFamily="34" charset="0"/>
              <a:buNone/>
            </a:pPr>
            <a:r>
              <a:rPr lang="en-US" sz="1800" dirty="0" smtClean="0"/>
              <a:t>“</a:t>
            </a:r>
            <a:r>
              <a:rPr lang="en-US" sz="1800" i="1" dirty="0" smtClean="0"/>
              <a:t>by </a:t>
            </a:r>
            <a:r>
              <a:rPr lang="en-US" sz="1800" b="1" i="1" dirty="0" smtClean="0"/>
              <a:t>2025</a:t>
            </a:r>
            <a:r>
              <a:rPr lang="en-US" sz="1800" i="1" dirty="0" smtClean="0"/>
              <a:t>, (…) half of the </a:t>
            </a:r>
            <a:r>
              <a:rPr lang="en-US" sz="1800" b="1" i="1" dirty="0" smtClean="0"/>
              <a:t>1 000 hydrogen stations </a:t>
            </a:r>
            <a:r>
              <a:rPr lang="en-US" sz="1800" i="1" dirty="0" smtClean="0"/>
              <a:t>and </a:t>
            </a:r>
            <a:r>
              <a:rPr lang="en-US" sz="1800" b="1" i="1" dirty="0" smtClean="0"/>
              <a:t>1 million out of 3 million</a:t>
            </a:r>
            <a:r>
              <a:rPr lang="en-US" sz="1800" i="1" dirty="0" smtClean="0"/>
              <a:t> public recharging needed by </a:t>
            </a:r>
            <a:r>
              <a:rPr lang="en-US" sz="1800" b="1" i="1" dirty="0" smtClean="0"/>
              <a:t>2030</a:t>
            </a:r>
            <a:r>
              <a:rPr lang="en-US" sz="1800" dirty="0" smtClean="0"/>
              <a:t>”</a:t>
            </a:r>
          </a:p>
          <a:p>
            <a:pPr algn="just">
              <a:spcBef>
                <a:spcPts val="600"/>
              </a:spcBef>
              <a:spcAft>
                <a:spcPts val="600"/>
              </a:spcAft>
              <a:buClr>
                <a:schemeClr val="accent2">
                  <a:lumMod val="50000"/>
                </a:schemeClr>
              </a:buClr>
            </a:pPr>
            <a:r>
              <a:rPr lang="fr-BE" sz="1800" b="1" dirty="0" smtClean="0">
                <a:solidFill>
                  <a:schemeClr val="accent1"/>
                </a:solidFill>
              </a:rPr>
              <a:t>FITFOR55 </a:t>
            </a:r>
            <a:r>
              <a:rPr lang="fr-BE" sz="1800" i="1" dirty="0"/>
              <a:t>– incl. </a:t>
            </a:r>
            <a:r>
              <a:rPr lang="fr-BE" sz="1800" b="1" dirty="0" smtClean="0">
                <a:solidFill>
                  <a:schemeClr val="accent1"/>
                </a:solidFill>
              </a:rPr>
              <a:t>ALTERNATIVE FUELS INFRASTRUTURE REGULATION PROPOSAL (AFIR)</a:t>
            </a:r>
          </a:p>
        </p:txBody>
      </p:sp>
    </p:spTree>
    <p:extLst>
      <p:ext uri="{BB962C8B-B14F-4D97-AF65-F5344CB8AC3E}">
        <p14:creationId xmlns:p14="http://schemas.microsoft.com/office/powerpoint/2010/main" val="3402480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5420" y="2035155"/>
            <a:ext cx="3691277" cy="3832186"/>
          </a:xfrm>
          <a:ln>
            <a:solidFill>
              <a:schemeClr val="tx1"/>
            </a:solidFill>
          </a:ln>
        </p:spPr>
        <p:txBody>
          <a:bodyPr/>
          <a:lstStyle/>
          <a:p>
            <a:pPr marL="361950" indent="-361950">
              <a:spcBef>
                <a:spcPts val="1200"/>
              </a:spcBef>
              <a:spcAft>
                <a:spcPts val="600"/>
              </a:spcAft>
            </a:pPr>
            <a:r>
              <a:rPr lang="en-IE" sz="2000" dirty="0" smtClean="0"/>
              <a:t>Publicly accessible  </a:t>
            </a:r>
            <a:r>
              <a:rPr lang="en-IE" sz="2000" b="1" dirty="0" smtClean="0"/>
              <a:t>recharging stations </a:t>
            </a:r>
            <a:r>
              <a:rPr lang="en-IE" sz="2000" dirty="0" smtClean="0"/>
              <a:t>dedicated</a:t>
            </a:r>
          </a:p>
          <a:p>
            <a:pPr marL="522287" lvl="1" indent="-342900">
              <a:spcBef>
                <a:spcPts val="1200"/>
              </a:spcBef>
              <a:spcAft>
                <a:spcPts val="600"/>
              </a:spcAft>
              <a:buFont typeface="Courier New" panose="02070309020205020404" pitchFamily="49" charset="0"/>
              <a:buChar char="o"/>
            </a:pPr>
            <a:r>
              <a:rPr lang="en-IE" dirty="0" smtClean="0"/>
              <a:t>To LDV  with a min power output  of </a:t>
            </a:r>
            <a:r>
              <a:rPr lang="en-IE" b="1" dirty="0" smtClean="0"/>
              <a:t>150 kW</a:t>
            </a:r>
            <a:r>
              <a:rPr lang="en-IE" dirty="0" smtClean="0"/>
              <a:t>.</a:t>
            </a:r>
          </a:p>
          <a:p>
            <a:pPr marL="522287" lvl="1" indent="-342900">
              <a:spcBef>
                <a:spcPts val="1200"/>
              </a:spcBef>
              <a:spcAft>
                <a:spcPts val="600"/>
              </a:spcAft>
              <a:buFont typeface="Courier New" panose="02070309020205020404" pitchFamily="49" charset="0"/>
              <a:buChar char="o"/>
            </a:pPr>
            <a:r>
              <a:rPr lang="en-IE" dirty="0" smtClean="0"/>
              <a:t>to HDV with a min power output of </a:t>
            </a:r>
            <a:r>
              <a:rPr lang="en-IE" b="1" dirty="0" smtClean="0"/>
              <a:t>350 kW</a:t>
            </a:r>
            <a:r>
              <a:rPr lang="en-IE" dirty="0" smtClean="0"/>
              <a:t>.</a:t>
            </a:r>
          </a:p>
          <a:p>
            <a:pPr marL="361950" indent="-361950">
              <a:spcBef>
                <a:spcPts val="1200"/>
              </a:spcBef>
              <a:spcAft>
                <a:spcPts val="600"/>
              </a:spcAft>
            </a:pPr>
            <a:r>
              <a:rPr lang="en-IE" sz="2000" b="1" dirty="0" smtClean="0"/>
              <a:t>Grid connection </a:t>
            </a:r>
            <a:r>
              <a:rPr lang="en-IE" sz="2000" dirty="0" smtClean="0"/>
              <a:t>with a min power capacity of 600kVA.</a:t>
            </a:r>
          </a:p>
          <a:p>
            <a:pPr marL="0" indent="0">
              <a:spcBef>
                <a:spcPts val="1200"/>
              </a:spcBef>
              <a:spcAft>
                <a:spcPts val="600"/>
              </a:spcAft>
              <a:buNone/>
            </a:pPr>
            <a:endParaRPr lang="en-IE" sz="2000" dirty="0" smtClean="0"/>
          </a:p>
        </p:txBody>
      </p:sp>
      <p:sp>
        <p:nvSpPr>
          <p:cNvPr id="3" name="Content Placeholder 2"/>
          <p:cNvSpPr>
            <a:spLocks noGrp="1"/>
          </p:cNvSpPr>
          <p:nvPr>
            <p:ph sz="half" idx="13"/>
          </p:nvPr>
        </p:nvSpPr>
        <p:spPr>
          <a:xfrm>
            <a:off x="4412513" y="2035154"/>
            <a:ext cx="4061638" cy="3832186"/>
          </a:xfrm>
          <a:ln>
            <a:solidFill>
              <a:schemeClr val="tx1"/>
            </a:solidFill>
          </a:ln>
        </p:spPr>
        <p:txBody>
          <a:bodyPr/>
          <a:lstStyle/>
          <a:p>
            <a:pPr marL="361950" indent="-361950">
              <a:spcBef>
                <a:spcPts val="1200"/>
              </a:spcBef>
              <a:spcAft>
                <a:spcPts val="600"/>
              </a:spcAft>
            </a:pPr>
            <a:r>
              <a:rPr lang="en-IE" sz="2000" b="1" dirty="0"/>
              <a:t>Electricity</a:t>
            </a:r>
            <a:r>
              <a:rPr lang="en-IE" sz="2000" dirty="0"/>
              <a:t> recharging stations supplying public transport in TEN-T Urban Nodes; </a:t>
            </a:r>
            <a:r>
              <a:rPr lang="en-IE" sz="2000" dirty="0" smtClean="0"/>
              <a:t>IWW &amp; </a:t>
            </a:r>
            <a:r>
              <a:rPr lang="en-IE" sz="2000" dirty="0"/>
              <a:t>maritime vessels; port vehicles </a:t>
            </a:r>
            <a:r>
              <a:rPr lang="en-IE" sz="2000" dirty="0" smtClean="0"/>
              <a:t>&amp; equipment</a:t>
            </a:r>
            <a:r>
              <a:rPr lang="en-IE" sz="2000" dirty="0"/>
              <a:t>; airport ground </a:t>
            </a:r>
            <a:r>
              <a:rPr lang="en-IE" sz="2000" dirty="0" smtClean="0"/>
              <a:t>operations</a:t>
            </a:r>
            <a:endParaRPr lang="en-IE" sz="2000" dirty="0"/>
          </a:p>
          <a:p>
            <a:pPr marL="361950" indent="-361950">
              <a:spcBef>
                <a:spcPts val="1200"/>
              </a:spcBef>
              <a:spcAft>
                <a:spcPts val="600"/>
              </a:spcAft>
            </a:pPr>
            <a:r>
              <a:rPr lang="en-IE" sz="2000" b="1" dirty="0"/>
              <a:t>Hydrogen</a:t>
            </a:r>
            <a:r>
              <a:rPr lang="en-IE" sz="2000" dirty="0"/>
              <a:t> Refuelling Stations (HRS) for LDV and/ or long haul HDV; for public transport; </a:t>
            </a:r>
            <a:r>
              <a:rPr lang="en-IE" sz="2000" dirty="0" smtClean="0"/>
              <a:t>IWW &amp; </a:t>
            </a:r>
            <a:r>
              <a:rPr lang="en-IE" sz="2000" dirty="0"/>
              <a:t>maritime vessels; port vehicles </a:t>
            </a:r>
            <a:r>
              <a:rPr lang="en-IE" sz="2000" dirty="0" smtClean="0"/>
              <a:t>&amp; </a:t>
            </a:r>
            <a:r>
              <a:rPr lang="en-IE" sz="2000" dirty="0"/>
              <a:t>equipment; railways </a:t>
            </a:r>
          </a:p>
        </p:txBody>
      </p:sp>
      <p:sp>
        <p:nvSpPr>
          <p:cNvPr id="4" name="Content Placeholder 3"/>
          <p:cNvSpPr>
            <a:spLocks noGrp="1"/>
          </p:cNvSpPr>
          <p:nvPr>
            <p:ph sz="half" idx="14"/>
          </p:nvPr>
        </p:nvSpPr>
        <p:spPr>
          <a:xfrm>
            <a:off x="8739963" y="2035154"/>
            <a:ext cx="3256097" cy="3832185"/>
          </a:xfrm>
          <a:ln>
            <a:solidFill>
              <a:schemeClr val="tx1"/>
            </a:solidFill>
          </a:ln>
        </p:spPr>
        <p:txBody>
          <a:bodyPr/>
          <a:lstStyle/>
          <a:p>
            <a:pPr marL="361950" indent="-361950">
              <a:spcBef>
                <a:spcPts val="1200"/>
              </a:spcBef>
              <a:spcAft>
                <a:spcPts val="600"/>
              </a:spcAft>
            </a:pPr>
            <a:r>
              <a:rPr lang="en-IE" sz="2000" b="1" dirty="0"/>
              <a:t>LNG </a:t>
            </a:r>
            <a:r>
              <a:rPr lang="en-IE" sz="2000" dirty="0"/>
              <a:t>refuelling stations supplying inland waterway and maritime vessels</a:t>
            </a:r>
          </a:p>
        </p:txBody>
      </p:sp>
      <p:sp>
        <p:nvSpPr>
          <p:cNvPr id="5" name="Title 4"/>
          <p:cNvSpPr>
            <a:spLocks noGrp="1"/>
          </p:cNvSpPr>
          <p:nvPr>
            <p:ph type="title"/>
          </p:nvPr>
        </p:nvSpPr>
        <p:spPr>
          <a:xfrm>
            <a:off x="861236" y="267815"/>
            <a:ext cx="10515600" cy="782357"/>
          </a:xfrm>
        </p:spPr>
        <p:txBody>
          <a:bodyPr anchor="ctr"/>
          <a:lstStyle/>
          <a:p>
            <a:r>
              <a:rPr lang="en-IE" sz="3600" b="1" dirty="0"/>
              <a:t>2</a:t>
            </a:r>
            <a:r>
              <a:rPr lang="en-IE" sz="3600" b="1" dirty="0" smtClean="0"/>
              <a:t>. </a:t>
            </a:r>
            <a:r>
              <a:rPr lang="en-IE" sz="3600" b="1" dirty="0"/>
              <a:t>Eligible </a:t>
            </a:r>
            <a:r>
              <a:rPr lang="en-IE" sz="3600" b="1" dirty="0" smtClean="0"/>
              <a:t>activities</a:t>
            </a:r>
            <a:endParaRPr lang="en-IE" sz="3600" b="1" dirty="0"/>
          </a:p>
        </p:txBody>
      </p:sp>
      <p:sp>
        <p:nvSpPr>
          <p:cNvPr id="7" name="TextBox 6"/>
          <p:cNvSpPr txBox="1"/>
          <p:nvPr/>
        </p:nvSpPr>
        <p:spPr>
          <a:xfrm>
            <a:off x="455420" y="1348704"/>
            <a:ext cx="3691277" cy="646331"/>
          </a:xfrm>
          <a:prstGeom prst="rect">
            <a:avLst/>
          </a:prstGeom>
          <a:solidFill>
            <a:schemeClr val="accent2"/>
          </a:solidFill>
        </p:spPr>
        <p:txBody>
          <a:bodyPr wrap="square" rtlCol="0" anchor="ctr">
            <a:spAutoFit/>
          </a:bodyPr>
          <a:lstStyle/>
          <a:p>
            <a:pPr algn="ctr"/>
            <a:endParaRPr lang="en-IE" sz="800" b="1" dirty="0" smtClean="0"/>
          </a:p>
          <a:p>
            <a:pPr algn="ctr"/>
            <a:r>
              <a:rPr lang="en-IE" sz="2000" b="1" dirty="0" smtClean="0"/>
              <a:t>AFIF – UNIT COSTS</a:t>
            </a:r>
          </a:p>
          <a:p>
            <a:pPr algn="ctr"/>
            <a:endParaRPr lang="en-IE" sz="800" b="1" dirty="0"/>
          </a:p>
        </p:txBody>
      </p:sp>
      <p:sp>
        <p:nvSpPr>
          <p:cNvPr id="8" name="TextBox 7"/>
          <p:cNvSpPr txBox="1"/>
          <p:nvPr/>
        </p:nvSpPr>
        <p:spPr>
          <a:xfrm>
            <a:off x="8743201" y="1346365"/>
            <a:ext cx="3252859" cy="646331"/>
          </a:xfrm>
          <a:prstGeom prst="rect">
            <a:avLst/>
          </a:prstGeom>
          <a:solidFill>
            <a:schemeClr val="accent5"/>
          </a:solidFill>
        </p:spPr>
        <p:txBody>
          <a:bodyPr wrap="square" rtlCol="0" anchor="ctr">
            <a:spAutoFit/>
          </a:bodyPr>
          <a:lstStyle/>
          <a:p>
            <a:pPr algn="ctr"/>
            <a:endParaRPr lang="en-IE" sz="800" b="1" dirty="0" smtClean="0"/>
          </a:p>
          <a:p>
            <a:pPr algn="ctr"/>
            <a:r>
              <a:rPr lang="en-IE" sz="2000" b="1" dirty="0" smtClean="0"/>
              <a:t>AFIF – LOW EMISSION %</a:t>
            </a:r>
          </a:p>
          <a:p>
            <a:pPr algn="ctr"/>
            <a:endParaRPr lang="en-IE" sz="800" b="1" dirty="0"/>
          </a:p>
        </p:txBody>
      </p:sp>
      <p:sp>
        <p:nvSpPr>
          <p:cNvPr id="9" name="TextBox 8"/>
          <p:cNvSpPr txBox="1"/>
          <p:nvPr/>
        </p:nvSpPr>
        <p:spPr>
          <a:xfrm>
            <a:off x="4412514" y="1346364"/>
            <a:ext cx="4061637" cy="646331"/>
          </a:xfrm>
          <a:prstGeom prst="rect">
            <a:avLst/>
          </a:prstGeom>
          <a:solidFill>
            <a:srgbClr val="92D050"/>
          </a:solidFill>
        </p:spPr>
        <p:txBody>
          <a:bodyPr wrap="square" rtlCol="0" anchor="ctr">
            <a:spAutoFit/>
          </a:bodyPr>
          <a:lstStyle/>
          <a:p>
            <a:pPr algn="ctr"/>
            <a:endParaRPr lang="en-IE" sz="800" b="1" dirty="0" smtClean="0"/>
          </a:p>
          <a:p>
            <a:pPr algn="ctr"/>
            <a:r>
              <a:rPr lang="en-IE" sz="2000" b="1" dirty="0" smtClean="0"/>
              <a:t>AFIF – ZERO EMISSION %</a:t>
            </a:r>
          </a:p>
          <a:p>
            <a:pPr algn="ctr"/>
            <a:endParaRPr lang="en-IE" sz="800" b="1" dirty="0"/>
          </a:p>
        </p:txBody>
      </p:sp>
    </p:spTree>
    <p:extLst>
      <p:ext uri="{BB962C8B-B14F-4D97-AF65-F5344CB8AC3E}">
        <p14:creationId xmlns:p14="http://schemas.microsoft.com/office/powerpoint/2010/main" val="51713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9893" y="405300"/>
            <a:ext cx="10515600" cy="782357"/>
          </a:xfrm>
          <a:solidFill>
            <a:schemeClr val="accent2"/>
          </a:solidFill>
        </p:spPr>
        <p:txBody>
          <a:bodyPr anchor="ctr"/>
          <a:lstStyle/>
          <a:p>
            <a:pPr algn="ctr"/>
            <a:r>
              <a:rPr lang="en-IE" b="1" dirty="0">
                <a:solidFill>
                  <a:schemeClr val="tx1"/>
                </a:solidFill>
              </a:rPr>
              <a:t>AFIF – UNIT </a:t>
            </a:r>
            <a:r>
              <a:rPr lang="en-IE" b="1" dirty="0" smtClean="0">
                <a:solidFill>
                  <a:schemeClr val="tx1"/>
                </a:solidFill>
              </a:rPr>
              <a:t>CONTRIBUTIONS</a:t>
            </a:r>
            <a:endParaRPr lang="en-GB"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47458811"/>
              </p:ext>
            </p:extLst>
          </p:nvPr>
        </p:nvGraphicFramePr>
        <p:xfrm>
          <a:off x="1099893" y="1305910"/>
          <a:ext cx="10515600" cy="1828800"/>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4044146506"/>
                    </a:ext>
                  </a:extLst>
                </a:gridCol>
                <a:gridCol w="1752600">
                  <a:extLst>
                    <a:ext uri="{9D8B030D-6E8A-4147-A177-3AD203B41FA5}">
                      <a16:colId xmlns:a16="http://schemas.microsoft.com/office/drawing/2014/main" val="142447376"/>
                    </a:ext>
                  </a:extLst>
                </a:gridCol>
                <a:gridCol w="1752600">
                  <a:extLst>
                    <a:ext uri="{9D8B030D-6E8A-4147-A177-3AD203B41FA5}">
                      <a16:colId xmlns:a16="http://schemas.microsoft.com/office/drawing/2014/main" val="4090362297"/>
                    </a:ext>
                  </a:extLst>
                </a:gridCol>
                <a:gridCol w="1752600">
                  <a:extLst>
                    <a:ext uri="{9D8B030D-6E8A-4147-A177-3AD203B41FA5}">
                      <a16:colId xmlns:a16="http://schemas.microsoft.com/office/drawing/2014/main" val="3871613072"/>
                    </a:ext>
                  </a:extLst>
                </a:gridCol>
                <a:gridCol w="1752600">
                  <a:extLst>
                    <a:ext uri="{9D8B030D-6E8A-4147-A177-3AD203B41FA5}">
                      <a16:colId xmlns:a16="http://schemas.microsoft.com/office/drawing/2014/main" val="748703574"/>
                    </a:ext>
                  </a:extLst>
                </a:gridCol>
                <a:gridCol w="1752600">
                  <a:extLst>
                    <a:ext uri="{9D8B030D-6E8A-4147-A177-3AD203B41FA5}">
                      <a16:colId xmlns:a16="http://schemas.microsoft.com/office/drawing/2014/main" val="1998538353"/>
                    </a:ext>
                  </a:extLst>
                </a:gridCol>
              </a:tblGrid>
              <a:tr h="390446">
                <a:tc gridSpan="4">
                  <a:txBody>
                    <a:bodyPr/>
                    <a:lstStyle/>
                    <a:p>
                      <a:pPr algn="ctr"/>
                      <a:r>
                        <a:rPr lang="en-IE" sz="2400" noProof="0" dirty="0" smtClean="0"/>
                        <a:t>Electric Charging points</a:t>
                      </a:r>
                      <a:endParaRPr lang="en-IE" sz="2400" noProof="0" dirty="0"/>
                    </a:p>
                  </a:txBody>
                  <a:tcPr anchor="ctr">
                    <a:lnR w="38100" cap="flat" cmpd="sng" algn="ctr">
                      <a:solidFill>
                        <a:schemeClr val="bg1"/>
                      </a:solidFill>
                      <a:prstDash val="solid"/>
                      <a:round/>
                      <a:headEnd type="none" w="med" len="med"/>
                      <a:tailEnd type="none" w="med" len="med"/>
                    </a:lnR>
                  </a:tcPr>
                </a:tc>
                <a:tc hMerge="1">
                  <a:txBody>
                    <a:bodyPr/>
                    <a:lstStyle/>
                    <a:p>
                      <a:endParaRPr lang="en-GB"/>
                    </a:p>
                  </a:txBody>
                  <a:tcPr/>
                </a:tc>
                <a:tc hMerge="1">
                  <a:txBody>
                    <a:bodyPr/>
                    <a:lstStyle/>
                    <a:p>
                      <a:endParaRPr lang="en-GB" dirty="0"/>
                    </a:p>
                  </a:txBody>
                  <a:tcPr/>
                </a:tc>
                <a:tc hMerge="1">
                  <a:txBody>
                    <a:bodyPr/>
                    <a:lstStyle/>
                    <a:p>
                      <a:endParaRPr lang="en-GB"/>
                    </a:p>
                  </a:txBody>
                  <a:tcPr/>
                </a:tc>
                <a:tc gridSpan="2">
                  <a:txBody>
                    <a:bodyPr/>
                    <a:lstStyle/>
                    <a:p>
                      <a:pPr algn="ctr"/>
                      <a:r>
                        <a:rPr lang="en-IE" sz="2400" noProof="0" dirty="0" smtClean="0"/>
                        <a:t>Grid connection</a:t>
                      </a:r>
                      <a:endParaRPr lang="en-IE" sz="2400" noProof="0" dirty="0"/>
                    </a:p>
                  </a:txBody>
                  <a:tcPr anchor="ctr">
                    <a:lnL w="38100" cap="flat" cmpd="sng" algn="ctr">
                      <a:solidFill>
                        <a:schemeClr val="bg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915780112"/>
                  </a:ext>
                </a:extLst>
              </a:tr>
              <a:tr h="390446">
                <a:tc gridSpan="2">
                  <a:txBody>
                    <a:bodyPr/>
                    <a:lstStyle/>
                    <a:p>
                      <a:pPr algn="ctr"/>
                      <a:r>
                        <a:rPr lang="en-IE" sz="2400" noProof="0" dirty="0" smtClean="0"/>
                        <a:t>Min 150 kW</a:t>
                      </a:r>
                      <a:endParaRPr lang="en-IE" sz="2400" noProof="0" dirty="0"/>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r>
                        <a:rPr lang="en-IE" sz="2400" noProof="0" dirty="0" smtClean="0"/>
                        <a:t>Min 350 kW</a:t>
                      </a:r>
                      <a:endParaRPr lang="en-IE" sz="2400" noProof="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algn="ctr"/>
                      <a:r>
                        <a:rPr lang="en-IE" sz="2400" noProof="0" dirty="0" smtClean="0"/>
                        <a:t>Grid connection</a:t>
                      </a:r>
                      <a:endParaRPr lang="en-IE" sz="2400" noProof="0" dirty="0"/>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01194551"/>
                  </a:ext>
                </a:extLst>
              </a:tr>
              <a:tr h="390446">
                <a:tc>
                  <a:txBody>
                    <a:bodyPr/>
                    <a:lstStyle/>
                    <a:p>
                      <a:pPr algn="ctr"/>
                      <a:r>
                        <a:rPr lang="en-IE" sz="2400" noProof="0" dirty="0" smtClean="0"/>
                        <a:t>Gen </a:t>
                      </a:r>
                      <a:r>
                        <a:rPr lang="en-IE" sz="2400" noProof="0" dirty="0" err="1" smtClean="0"/>
                        <a:t>Env</a:t>
                      </a:r>
                      <a:endParaRPr lang="en-IE" sz="2400" noProof="0" dirty="0"/>
                    </a:p>
                  </a:txBody>
                  <a:tcPr anchor="ctr">
                    <a:lnT w="38100" cap="flat" cmpd="sng" algn="ctr">
                      <a:solidFill>
                        <a:schemeClr val="bg1"/>
                      </a:solidFill>
                      <a:prstDash val="solid"/>
                      <a:round/>
                      <a:headEnd type="none" w="med" len="med"/>
                      <a:tailEnd type="none" w="med" len="med"/>
                    </a:lnT>
                  </a:tcPr>
                </a:tc>
                <a:tc>
                  <a:txBody>
                    <a:bodyPr/>
                    <a:lstStyle/>
                    <a:p>
                      <a:pPr algn="ctr"/>
                      <a:r>
                        <a:rPr lang="en-IE" sz="2400" noProof="0" dirty="0" smtClean="0"/>
                        <a:t>CF </a:t>
                      </a:r>
                      <a:r>
                        <a:rPr lang="en-IE" sz="2400" noProof="0" dirty="0" err="1" smtClean="0"/>
                        <a:t>Env</a:t>
                      </a:r>
                      <a:endParaRPr lang="en-IE" sz="2400" noProof="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IE" sz="2400" noProof="0" dirty="0" smtClean="0"/>
                        <a:t>Gen </a:t>
                      </a:r>
                      <a:r>
                        <a:rPr lang="en-IE" sz="2400" noProof="0" dirty="0" err="1" smtClean="0"/>
                        <a:t>Env</a:t>
                      </a:r>
                      <a:endParaRPr lang="en-IE" sz="2400" noProof="0"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IE" sz="2400" noProof="0" dirty="0" smtClean="0"/>
                        <a:t>CF </a:t>
                      </a:r>
                      <a:r>
                        <a:rPr lang="en-IE" sz="2400" noProof="0" dirty="0" err="1" smtClean="0"/>
                        <a:t>Env</a:t>
                      </a:r>
                      <a:endParaRPr lang="en-IE" sz="2400" noProof="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IE" sz="2400" noProof="0" dirty="0" smtClean="0"/>
                        <a:t>Gen </a:t>
                      </a:r>
                      <a:r>
                        <a:rPr lang="en-IE" sz="2400" noProof="0" dirty="0" err="1" smtClean="0"/>
                        <a:t>Env</a:t>
                      </a:r>
                      <a:endParaRPr lang="en-IE" sz="2400" noProof="0"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IE" sz="2400" noProof="0" dirty="0" smtClean="0"/>
                        <a:t>CF </a:t>
                      </a:r>
                      <a:r>
                        <a:rPr lang="en-IE" sz="2400" noProof="0" dirty="0" err="1" smtClean="0"/>
                        <a:t>Env</a:t>
                      </a:r>
                      <a:endParaRPr lang="en-IE" sz="2400" noProof="0" dirty="0"/>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19840919"/>
                  </a:ext>
                </a:extLst>
              </a:tr>
              <a:tr h="390446">
                <a:tc>
                  <a:txBody>
                    <a:bodyPr/>
                    <a:lstStyle/>
                    <a:p>
                      <a:pPr algn="ctr"/>
                      <a:r>
                        <a:rPr lang="en-IE" sz="2400" b="1" noProof="0" dirty="0" smtClean="0"/>
                        <a:t>20.000 €</a:t>
                      </a:r>
                      <a:endParaRPr lang="en-IE" sz="2400" b="1"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u="none" strike="noStrike" kern="1200" cap="none" spc="0" normalizeH="0" baseline="0" noProof="0" dirty="0" smtClean="0">
                          <a:ln>
                            <a:noFill/>
                          </a:ln>
                          <a:effectLst/>
                          <a:uLnTx/>
                          <a:uFillTx/>
                        </a:rPr>
                        <a:t>30.000 €</a:t>
                      </a:r>
                      <a:endParaRPr kumimoji="0" lang="en-IE" sz="2400" b="1" i="0" u="none" strike="noStrike" kern="1200" cap="none" spc="0" normalizeH="0" baseline="0" noProof="0" dirty="0">
                        <a:ln>
                          <a:noFill/>
                        </a:ln>
                        <a:solidFill>
                          <a:srgbClr val="4D4D4D"/>
                        </a:solidFill>
                        <a:effectLst/>
                        <a:uLnTx/>
                        <a:uFillTx/>
                        <a:latin typeface="Arial"/>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u="none" strike="noStrike" kern="1200" cap="none" spc="0" normalizeH="0" baseline="0" noProof="0" dirty="0" smtClean="0">
                          <a:ln>
                            <a:noFill/>
                          </a:ln>
                          <a:effectLst/>
                          <a:uLnTx/>
                          <a:uFillTx/>
                        </a:rPr>
                        <a:t>40.000 €</a:t>
                      </a:r>
                      <a:endParaRPr kumimoji="0" lang="en-IE" sz="2400" b="1" i="0" u="none" strike="noStrike" kern="1200" cap="none" spc="0" normalizeH="0" baseline="0" noProof="0" dirty="0">
                        <a:ln>
                          <a:noFill/>
                        </a:ln>
                        <a:solidFill>
                          <a:srgbClr val="4D4D4D"/>
                        </a:solidFill>
                        <a:effectLst/>
                        <a:uLnTx/>
                        <a:uFillTx/>
                        <a:latin typeface="Arial"/>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u="none" strike="noStrike" kern="1200" cap="none" spc="0" normalizeH="0" baseline="0" noProof="0" dirty="0" smtClean="0">
                          <a:ln>
                            <a:noFill/>
                          </a:ln>
                          <a:effectLst/>
                          <a:uLnTx/>
                          <a:uFillTx/>
                        </a:rPr>
                        <a:t>60.000 €</a:t>
                      </a:r>
                      <a:endParaRPr kumimoji="0" lang="en-IE" sz="2400" b="1" i="0" u="none" strike="noStrike" kern="1200" cap="none" spc="0" normalizeH="0" baseline="0" noProof="0" dirty="0">
                        <a:ln>
                          <a:noFill/>
                        </a:ln>
                        <a:solidFill>
                          <a:srgbClr val="4D4D4D"/>
                        </a:solidFill>
                        <a:effectLst/>
                        <a:uLnTx/>
                        <a:uFillTx/>
                        <a:latin typeface="Arial"/>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u="none" strike="noStrike" kern="1200" cap="none" spc="0" normalizeH="0" baseline="0" noProof="0" dirty="0" smtClean="0">
                          <a:ln>
                            <a:noFill/>
                          </a:ln>
                          <a:effectLst/>
                          <a:uLnTx/>
                          <a:uFillTx/>
                        </a:rPr>
                        <a:t>20.000 €</a:t>
                      </a:r>
                      <a:endParaRPr kumimoji="0" lang="en-IE" sz="2400" b="1" i="0" u="none" strike="noStrike" kern="1200" cap="none" spc="0" normalizeH="0" baseline="0" noProof="0" dirty="0">
                        <a:ln>
                          <a:noFill/>
                        </a:ln>
                        <a:solidFill>
                          <a:srgbClr val="4D4D4D"/>
                        </a:solidFill>
                        <a:effectLst/>
                        <a:uLnTx/>
                        <a:uFillTx/>
                        <a:latin typeface="Arial"/>
                        <a:ea typeface="+mn-ea"/>
                        <a:cs typeface="+mn-cs"/>
                      </a:endParaRP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u="none" strike="noStrike" kern="1200" cap="none" spc="0" normalizeH="0" baseline="0" noProof="0" dirty="0" smtClean="0">
                          <a:ln>
                            <a:noFill/>
                          </a:ln>
                          <a:effectLst/>
                          <a:uLnTx/>
                          <a:uFillTx/>
                        </a:rPr>
                        <a:t>30.000 €</a:t>
                      </a:r>
                      <a:endParaRPr kumimoji="0" lang="en-IE" sz="2400" b="1" i="0" u="none" strike="noStrike" kern="1200" cap="none" spc="0" normalizeH="0" baseline="0" noProof="0" dirty="0">
                        <a:ln>
                          <a:noFill/>
                        </a:ln>
                        <a:solidFill>
                          <a:srgbClr val="4D4D4D"/>
                        </a:solidFill>
                        <a:effectLst/>
                        <a:uLnTx/>
                        <a:uFillTx/>
                        <a:latin typeface="Arial"/>
                        <a:ea typeface="+mn-ea"/>
                        <a:cs typeface="+mn-cs"/>
                      </a:endParaRPr>
                    </a:p>
                  </a:txBody>
                  <a:tcPr anchor="ctr"/>
                </a:tc>
                <a:extLst>
                  <a:ext uri="{0D108BD9-81ED-4DB2-BD59-A6C34878D82A}">
                    <a16:rowId xmlns:a16="http://schemas.microsoft.com/office/drawing/2014/main" val="360811603"/>
                  </a:ext>
                </a:extLst>
              </a:tr>
            </a:tbl>
          </a:graphicData>
        </a:graphic>
      </p:graphicFrame>
      <p:sp>
        <p:nvSpPr>
          <p:cNvPr id="4" name="Content Placeholder 1"/>
          <p:cNvSpPr>
            <a:spLocks noGrp="1"/>
          </p:cNvSpPr>
          <p:nvPr>
            <p:ph idx="1"/>
          </p:nvPr>
        </p:nvSpPr>
        <p:spPr>
          <a:xfrm>
            <a:off x="625548" y="3806456"/>
            <a:ext cx="10905699" cy="2073349"/>
          </a:xfrm>
        </p:spPr>
        <p:txBody>
          <a:bodyPr/>
          <a:lstStyle/>
          <a:p>
            <a:pPr marL="457200" lvl="0" indent="-457200">
              <a:spcAft>
                <a:spcPts val="1200"/>
              </a:spcAft>
              <a:buFont typeface="+mj-lt"/>
              <a:buAutoNum type="alphaLcParenR"/>
            </a:pPr>
            <a:r>
              <a:rPr lang="en-IE" b="1" dirty="0">
                <a:solidFill>
                  <a:srgbClr val="0356B1"/>
                </a:solidFill>
              </a:rPr>
              <a:t>Publicly accessible recharging stations along the TEN-T road network:</a:t>
            </a:r>
            <a:endParaRPr lang="en-GB" b="1" dirty="0">
              <a:solidFill>
                <a:srgbClr val="0356B1"/>
              </a:solidFill>
            </a:endParaRPr>
          </a:p>
          <a:p>
            <a:pPr marL="0" lvl="2" indent="0">
              <a:spcBef>
                <a:spcPts val="0"/>
              </a:spcBef>
              <a:spcAft>
                <a:spcPts val="600"/>
              </a:spcAft>
              <a:buNone/>
            </a:pPr>
            <a:r>
              <a:rPr lang="en-IE" sz="2000" b="1" dirty="0"/>
              <a:t>Infrastructure</a:t>
            </a:r>
            <a:r>
              <a:rPr lang="en-IE" sz="2000" dirty="0"/>
              <a:t> dedicated to </a:t>
            </a:r>
            <a:endParaRPr lang="en-GB" sz="2000" dirty="0"/>
          </a:p>
          <a:p>
            <a:pPr marL="1073150" lvl="2" indent="-360363">
              <a:spcBef>
                <a:spcPts val="0"/>
              </a:spcBef>
              <a:spcAft>
                <a:spcPts val="600"/>
              </a:spcAft>
            </a:pPr>
            <a:r>
              <a:rPr lang="en-IE" sz="2000" dirty="0"/>
              <a:t>LDV with a minimum power output of 150 kW</a:t>
            </a:r>
            <a:endParaRPr lang="en-GB" sz="2000" dirty="0"/>
          </a:p>
          <a:p>
            <a:pPr marL="1073150" lvl="2" indent="-360363">
              <a:spcBef>
                <a:spcPts val="0"/>
              </a:spcBef>
              <a:spcAft>
                <a:spcPts val="600"/>
              </a:spcAft>
            </a:pPr>
            <a:r>
              <a:rPr lang="en-IE" sz="2000" dirty="0"/>
              <a:t>HVD with a minimum power output of 350 kW</a:t>
            </a:r>
            <a:endParaRPr lang="en-GB" sz="2000" dirty="0"/>
          </a:p>
          <a:p>
            <a:pPr marL="1073150" lvl="2" indent="-360363">
              <a:spcBef>
                <a:spcPts val="0"/>
              </a:spcBef>
              <a:spcAft>
                <a:spcPts val="600"/>
              </a:spcAft>
            </a:pPr>
            <a:r>
              <a:rPr lang="en-IE" sz="2000" dirty="0"/>
              <a:t>Grid connection with a minimum power capacity of </a:t>
            </a:r>
            <a:r>
              <a:rPr lang="en-IE" sz="2000" dirty="0" smtClean="0"/>
              <a:t>600kVA.</a:t>
            </a:r>
            <a:endParaRPr lang="en-GB"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801" y="4757604"/>
            <a:ext cx="588679" cy="588679"/>
          </a:xfrm>
          <a:prstGeom prst="rect">
            <a:avLst/>
          </a:prstGeom>
        </p:spPr>
      </p:pic>
      <p:pic>
        <p:nvPicPr>
          <p:cNvPr id="7" name="Picture 6"/>
          <p:cNvPicPr>
            <a:picLocks noChangeAspect="1"/>
          </p:cNvPicPr>
          <p:nvPr/>
        </p:nvPicPr>
        <p:blipFill>
          <a:blip r:embed="rId3"/>
          <a:stretch>
            <a:fillRect/>
          </a:stretch>
        </p:blipFill>
        <p:spPr>
          <a:xfrm>
            <a:off x="11041337" y="4639682"/>
            <a:ext cx="489910" cy="706601"/>
          </a:xfrm>
          <a:prstGeom prst="rect">
            <a:avLst/>
          </a:prstGeom>
        </p:spPr>
      </p:pic>
    </p:spTree>
    <p:extLst>
      <p:ext uri="{BB962C8B-B14F-4D97-AF65-F5344CB8AC3E}">
        <p14:creationId xmlns:p14="http://schemas.microsoft.com/office/powerpoint/2010/main" val="2319294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8810" y="260054"/>
            <a:ext cx="1931070" cy="2670203"/>
          </a:xfrm>
          <a:prstGeom prst="rect">
            <a:avLst/>
          </a:prstGeom>
        </p:spPr>
      </p:pic>
      <p:sp>
        <p:nvSpPr>
          <p:cNvPr id="9" name="TextBox 8"/>
          <p:cNvSpPr txBox="1"/>
          <p:nvPr/>
        </p:nvSpPr>
        <p:spPr>
          <a:xfrm>
            <a:off x="2498430" y="211190"/>
            <a:ext cx="9330123" cy="3323987"/>
          </a:xfrm>
          <a:prstGeom prst="rect">
            <a:avLst/>
          </a:prstGeom>
          <a:noFill/>
        </p:spPr>
        <p:txBody>
          <a:bodyPr wrap="square" rtlCol="0">
            <a:spAutoFit/>
          </a:bodyPr>
          <a:lstStyle/>
          <a:p>
            <a:pPr marL="0" lvl="2" indent="0">
              <a:spcBef>
                <a:spcPts val="0"/>
              </a:spcBef>
              <a:spcAft>
                <a:spcPts val="600"/>
              </a:spcAft>
              <a:buNone/>
            </a:pPr>
            <a:r>
              <a:rPr lang="en-GB" sz="2000" b="1" dirty="0"/>
              <a:t>Locations</a:t>
            </a:r>
          </a:p>
          <a:p>
            <a:pPr marL="627063" lvl="2" indent="-361950">
              <a:spcBef>
                <a:spcPts val="0"/>
              </a:spcBef>
              <a:spcAft>
                <a:spcPts val="600"/>
              </a:spcAft>
              <a:buFont typeface="Arial" panose="020B0604020202020204" pitchFamily="34" charset="0"/>
              <a:buChar char="•"/>
            </a:pPr>
            <a:r>
              <a:rPr lang="en-GB" sz="2000" dirty="0"/>
              <a:t>On TEN-T road sections identified in the </a:t>
            </a:r>
            <a:r>
              <a:rPr lang="en-GB" sz="2000" dirty="0" smtClean="0"/>
              <a:t>2 “eligibility maps”: </a:t>
            </a:r>
          </a:p>
          <a:p>
            <a:pPr marL="0" lvl="2">
              <a:spcBef>
                <a:spcPts val="0"/>
              </a:spcBef>
              <a:spcAft>
                <a:spcPts val="600"/>
              </a:spcAft>
              <a:tabLst>
                <a:tab pos="627063" algn="l"/>
              </a:tabLst>
            </a:pPr>
            <a:r>
              <a:rPr lang="en-GB" sz="2000" i="1" dirty="0" smtClean="0"/>
              <a:t>	150 kW </a:t>
            </a:r>
            <a:r>
              <a:rPr lang="en-IE" sz="2000" i="1" dirty="0"/>
              <a:t>and above (incl. &gt; 350 kW) </a:t>
            </a:r>
            <a:r>
              <a:rPr lang="en-GB" sz="2000" dirty="0" smtClean="0"/>
              <a:t>&amp; </a:t>
            </a:r>
            <a:r>
              <a:rPr lang="en-GB" sz="2000" i="1" dirty="0" smtClean="0"/>
              <a:t>350 kW</a:t>
            </a:r>
            <a:r>
              <a:rPr lang="en-GB" sz="2000" dirty="0"/>
              <a:t> </a:t>
            </a:r>
            <a:r>
              <a:rPr lang="en-GB" sz="2000" dirty="0" smtClean="0">
                <a:hlinkClick r:id="rId3"/>
              </a:rPr>
              <a:t>https</a:t>
            </a:r>
            <a:r>
              <a:rPr lang="en-GB" sz="2000" dirty="0">
                <a:hlinkClick r:id="rId3"/>
              </a:rPr>
              <a:t>://ec.europa.eu/transport/infrastructure/tentec/tentec-portal/map/docs/AFIF1_2_150kw_350kw.pdf</a:t>
            </a:r>
            <a:r>
              <a:rPr lang="en-GB" sz="2000" dirty="0"/>
              <a:t>  </a:t>
            </a:r>
          </a:p>
          <a:p>
            <a:pPr marL="627063" lvl="2" indent="-361950" algn="just">
              <a:spcBef>
                <a:spcPts val="0"/>
              </a:spcBef>
              <a:spcAft>
                <a:spcPts val="600"/>
              </a:spcAft>
              <a:buFont typeface="Arial" panose="020B0604020202020204" pitchFamily="34" charset="0"/>
              <a:buChar char="•"/>
            </a:pPr>
            <a:r>
              <a:rPr lang="en-GB" sz="2000" dirty="0"/>
              <a:t>A buffer of 2km driving distance from the TEN-T road network is applicable, calculated from the closest exit.</a:t>
            </a:r>
          </a:p>
          <a:p>
            <a:pPr>
              <a:spcBef>
                <a:spcPts val="600"/>
              </a:spcBef>
              <a:spcAft>
                <a:spcPts val="600"/>
              </a:spcAft>
            </a:pPr>
            <a:r>
              <a:rPr lang="fr-BE" sz="2000" b="1" dirty="0"/>
              <a:t>Simulation Zoom </a:t>
            </a:r>
            <a:r>
              <a:rPr lang="fr-BE" sz="2000" dirty="0"/>
              <a:t>: </a:t>
            </a:r>
            <a:r>
              <a:rPr lang="en-GB" b="1" dirty="0" err="1"/>
              <a:t>TENtec</a:t>
            </a:r>
            <a:r>
              <a:rPr lang="en-GB" b="1" dirty="0"/>
              <a:t> Public Viewer</a:t>
            </a:r>
            <a:endParaRPr lang="en-GB" dirty="0"/>
          </a:p>
          <a:p>
            <a:pPr>
              <a:spcAft>
                <a:spcPts val="600"/>
              </a:spcAft>
            </a:pPr>
            <a:r>
              <a:rPr lang="en-GB" sz="2000" u="sng" dirty="0">
                <a:hlinkClick r:id="rId4"/>
              </a:rPr>
              <a:t>http://ec.europa.eu/transport/infrastructure/tentec/tentec-portal/map/maps.html</a:t>
            </a:r>
            <a:r>
              <a:rPr lang="en-GB" sz="2000" dirty="0"/>
              <a:t> </a:t>
            </a:r>
            <a:endParaRPr lang="en-GB"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7107" y="593962"/>
            <a:ext cx="588679" cy="588679"/>
          </a:xfrm>
          <a:prstGeom prst="rect">
            <a:avLst/>
          </a:prstGeom>
        </p:spPr>
      </p:pic>
      <p:pic>
        <p:nvPicPr>
          <p:cNvPr id="11" name="Picture 10"/>
          <p:cNvPicPr>
            <a:picLocks noChangeAspect="1"/>
          </p:cNvPicPr>
          <p:nvPr/>
        </p:nvPicPr>
        <p:blipFill>
          <a:blip r:embed="rId6"/>
          <a:stretch>
            <a:fillRect/>
          </a:stretch>
        </p:blipFill>
        <p:spPr>
          <a:xfrm>
            <a:off x="11338643" y="476040"/>
            <a:ext cx="489910" cy="706601"/>
          </a:xfrm>
          <a:prstGeom prst="rect">
            <a:avLst/>
          </a:prstGeom>
        </p:spPr>
      </p:pic>
      <p:sp>
        <p:nvSpPr>
          <p:cNvPr id="7" name="Content Placeholder 1"/>
          <p:cNvSpPr txBox="1">
            <a:spLocks/>
          </p:cNvSpPr>
          <p:nvPr/>
        </p:nvSpPr>
        <p:spPr>
          <a:xfrm>
            <a:off x="173102" y="2877314"/>
            <a:ext cx="2016778" cy="63579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IE" sz="1600" b="1" dirty="0" smtClean="0">
                <a:solidFill>
                  <a:srgbClr val="00B050"/>
                </a:solidFill>
              </a:rPr>
              <a:t>Green</a:t>
            </a:r>
            <a:r>
              <a:rPr lang="en-IE" sz="1600" dirty="0" smtClean="0"/>
              <a:t>: Non-eligible</a:t>
            </a:r>
          </a:p>
          <a:p>
            <a:pPr marL="0" indent="0">
              <a:spcAft>
                <a:spcPts val="600"/>
              </a:spcAft>
              <a:buNone/>
            </a:pPr>
            <a:r>
              <a:rPr lang="en-IE" sz="1600" b="1" dirty="0" smtClean="0">
                <a:solidFill>
                  <a:srgbClr val="FF0000"/>
                </a:solidFill>
              </a:rPr>
              <a:t>Red</a:t>
            </a:r>
            <a:r>
              <a:rPr lang="en-IE" sz="1600" dirty="0" smtClean="0"/>
              <a:t>: Eligible</a:t>
            </a:r>
          </a:p>
        </p:txBody>
      </p:sp>
      <p:graphicFrame>
        <p:nvGraphicFramePr>
          <p:cNvPr id="12" name="Table 11"/>
          <p:cNvGraphicFramePr>
            <a:graphicFrameLocks noGrp="1"/>
          </p:cNvGraphicFramePr>
          <p:nvPr>
            <p:extLst>
              <p:ext uri="{D42A27DB-BD31-4B8C-83A1-F6EECF244321}">
                <p14:modId xmlns:p14="http://schemas.microsoft.com/office/powerpoint/2010/main" val="2917117336"/>
              </p:ext>
            </p:extLst>
          </p:nvPr>
        </p:nvGraphicFramePr>
        <p:xfrm>
          <a:off x="1224345" y="4310440"/>
          <a:ext cx="10604208" cy="2413600"/>
        </p:xfrm>
        <a:graphic>
          <a:graphicData uri="http://schemas.openxmlformats.org/drawingml/2006/table">
            <a:tbl>
              <a:tblPr firstRow="1" bandRow="1">
                <a:tableStyleId>{21E4AEA4-8DFA-4A89-87EB-49C32662AFE0}</a:tableStyleId>
              </a:tblPr>
              <a:tblGrid>
                <a:gridCol w="1715390">
                  <a:extLst>
                    <a:ext uri="{9D8B030D-6E8A-4147-A177-3AD203B41FA5}">
                      <a16:colId xmlns:a16="http://schemas.microsoft.com/office/drawing/2014/main" val="2797583271"/>
                    </a:ext>
                  </a:extLst>
                </a:gridCol>
                <a:gridCol w="2477386">
                  <a:extLst>
                    <a:ext uri="{9D8B030D-6E8A-4147-A177-3AD203B41FA5}">
                      <a16:colId xmlns:a16="http://schemas.microsoft.com/office/drawing/2014/main" val="4074860843"/>
                    </a:ext>
                  </a:extLst>
                </a:gridCol>
                <a:gridCol w="2615609">
                  <a:extLst>
                    <a:ext uri="{9D8B030D-6E8A-4147-A177-3AD203B41FA5}">
                      <a16:colId xmlns:a16="http://schemas.microsoft.com/office/drawing/2014/main" val="4205060273"/>
                    </a:ext>
                  </a:extLst>
                </a:gridCol>
                <a:gridCol w="3795823">
                  <a:extLst>
                    <a:ext uri="{9D8B030D-6E8A-4147-A177-3AD203B41FA5}">
                      <a16:colId xmlns:a16="http://schemas.microsoft.com/office/drawing/2014/main" val="1173883388"/>
                    </a:ext>
                  </a:extLst>
                </a:gridCol>
              </a:tblGrid>
              <a:tr h="361497">
                <a:tc gridSpan="2">
                  <a:txBody>
                    <a:bodyPr/>
                    <a:lstStyle/>
                    <a:p>
                      <a:pPr algn="ctr"/>
                      <a:r>
                        <a:rPr lang="en-IE" noProof="0" dirty="0" smtClean="0"/>
                        <a:t>Cut-off</a:t>
                      </a:r>
                      <a:r>
                        <a:rPr lang="en-IE" baseline="0" noProof="0" dirty="0" smtClean="0"/>
                        <a:t> dates</a:t>
                      </a:r>
                      <a:endParaRPr lang="en-IE" noProof="0" dirty="0"/>
                    </a:p>
                  </a:txBody>
                  <a:tcPr anchor="ctr"/>
                </a:tc>
                <a:tc hMerge="1">
                  <a:txBody>
                    <a:bodyPr/>
                    <a:lstStyle/>
                    <a:p>
                      <a:endParaRPr lang="en-IE" noProof="0" dirty="0"/>
                    </a:p>
                  </a:txBody>
                  <a:tcPr/>
                </a:tc>
                <a:tc gridSpan="2">
                  <a:txBody>
                    <a:bodyPr/>
                    <a:lstStyle/>
                    <a:p>
                      <a:pPr algn="ctr"/>
                      <a:r>
                        <a:rPr lang="en-IE" noProof="0" dirty="0" smtClean="0"/>
                        <a:t>MAPS</a:t>
                      </a:r>
                      <a:endParaRPr lang="en-IE" noProof="0" dirty="0"/>
                    </a:p>
                  </a:txBody>
                  <a:tcPr/>
                </a:tc>
                <a:tc hMerge="1">
                  <a:txBody>
                    <a:bodyPr/>
                    <a:lstStyle/>
                    <a:p>
                      <a:endParaRPr lang="en-IE" noProof="0" dirty="0"/>
                    </a:p>
                  </a:txBody>
                  <a:tcPr/>
                </a:tc>
                <a:extLst>
                  <a:ext uri="{0D108BD9-81ED-4DB2-BD59-A6C34878D82A}">
                    <a16:rowId xmlns:a16="http://schemas.microsoft.com/office/drawing/2014/main" val="734478146"/>
                  </a:ext>
                </a:extLst>
              </a:tr>
              <a:tr h="361497">
                <a:tc>
                  <a:txBody>
                    <a:bodyPr/>
                    <a:lstStyle/>
                    <a:p>
                      <a:r>
                        <a:rPr lang="en-IE" sz="1600" noProof="0" dirty="0" smtClean="0"/>
                        <a:t>AFIF – 1</a:t>
                      </a:r>
                      <a:endParaRPr lang="en-IE" sz="1600" noProof="0" dirty="0"/>
                    </a:p>
                  </a:txBody>
                  <a:tcPr anchor="ctr"/>
                </a:tc>
                <a:tc>
                  <a:txBody>
                    <a:bodyPr/>
                    <a:lstStyle/>
                    <a:p>
                      <a:r>
                        <a:rPr lang="en-IE" sz="1600" noProof="0" dirty="0" smtClean="0"/>
                        <a:t>19 January 2022</a:t>
                      </a:r>
                      <a:endParaRPr lang="en-IE" sz="1600" noProof="0" dirty="0"/>
                    </a:p>
                  </a:txBody>
                  <a:tcPr anchor="ctr"/>
                </a:tc>
                <a:tc rowSpan="2">
                  <a:txBody>
                    <a:bodyPr/>
                    <a:lstStyle/>
                    <a:p>
                      <a:r>
                        <a:rPr lang="en-US" sz="1600" noProof="0" dirty="0" smtClean="0"/>
                        <a:t>Version 1 of the MAPs </a:t>
                      </a:r>
                      <a:endParaRPr lang="en-IE" sz="1600" noProof="0" dirty="0"/>
                    </a:p>
                  </a:txBody>
                  <a:tcPr anchor="ctr">
                    <a:lnB w="57150" cap="flat" cmpd="sng" algn="ctr">
                      <a:solidFill>
                        <a:schemeClr val="bg1"/>
                      </a:solidFill>
                      <a:prstDash val="solid"/>
                      <a:round/>
                      <a:headEnd type="none" w="med" len="med"/>
                      <a:tailEnd type="none" w="med" len="med"/>
                    </a:lnB>
                  </a:tcPr>
                </a:tc>
                <a:tc rowSpan="2">
                  <a:txBody>
                    <a:bodyPr/>
                    <a:lstStyle/>
                    <a:p>
                      <a:pPr algn="ctr"/>
                      <a:r>
                        <a:rPr lang="en-IE" sz="1600" noProof="0" dirty="0" smtClean="0"/>
                        <a:t>Published on 15/09/2021</a:t>
                      </a:r>
                      <a:endParaRPr lang="en-IE" sz="1600" noProof="0" dirty="0"/>
                    </a:p>
                  </a:txBody>
                  <a:tcPr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209208"/>
                  </a:ext>
                </a:extLst>
              </a:tr>
              <a:tr h="361497">
                <a:tc>
                  <a:txBody>
                    <a:bodyPr/>
                    <a:lstStyle/>
                    <a:p>
                      <a:r>
                        <a:rPr lang="en-IE" sz="1600" noProof="0" dirty="0" smtClean="0"/>
                        <a:t>AFIF – 2</a:t>
                      </a:r>
                      <a:endParaRPr lang="en-IE" sz="1600" noProof="0" dirty="0"/>
                    </a:p>
                  </a:txBody>
                  <a:tcPr anchor="ctr">
                    <a:lnB w="57150" cap="flat" cmpd="sng" algn="ctr">
                      <a:solidFill>
                        <a:schemeClr val="bg1"/>
                      </a:solidFill>
                      <a:prstDash val="solid"/>
                      <a:round/>
                      <a:headEnd type="none" w="med" len="med"/>
                      <a:tailEnd type="none" w="med" len="med"/>
                    </a:lnB>
                  </a:tcPr>
                </a:tc>
                <a:tc>
                  <a:txBody>
                    <a:bodyPr/>
                    <a:lstStyle/>
                    <a:p>
                      <a:r>
                        <a:rPr lang="en-IE" sz="1600" noProof="0" dirty="0" smtClean="0"/>
                        <a:t>07 June 2022</a:t>
                      </a:r>
                      <a:endParaRPr lang="en-IE" sz="1600" noProof="0" dirty="0"/>
                    </a:p>
                  </a:txBody>
                  <a:tcPr anchor="ctr">
                    <a:lnB w="57150" cap="flat" cmpd="sng" algn="ctr">
                      <a:solidFill>
                        <a:schemeClr val="bg1"/>
                      </a:solidFill>
                      <a:prstDash val="solid"/>
                      <a:round/>
                      <a:headEnd type="none" w="med" len="med"/>
                      <a:tailEnd type="none" w="med" len="med"/>
                    </a:lnB>
                  </a:tcPr>
                </a:tc>
                <a:tc vMerge="1">
                  <a:txBody>
                    <a:bodyPr/>
                    <a:lstStyle/>
                    <a:p>
                      <a:endParaRPr lang="en-IE" noProof="0" dirty="0"/>
                    </a:p>
                  </a:txBody>
                  <a:tcPr/>
                </a:tc>
                <a:tc vMerge="1">
                  <a:txBody>
                    <a:bodyPr/>
                    <a:lstStyle/>
                    <a:p>
                      <a:endParaRPr lang="en-IE" noProof="0" dirty="0"/>
                    </a:p>
                  </a:txBody>
                  <a:tcPr/>
                </a:tc>
                <a:extLst>
                  <a:ext uri="{0D108BD9-81ED-4DB2-BD59-A6C34878D82A}">
                    <a16:rowId xmlns:a16="http://schemas.microsoft.com/office/drawing/2014/main" val="629704544"/>
                  </a:ext>
                </a:extLst>
              </a:tr>
              <a:tr h="361497">
                <a:tc>
                  <a:txBody>
                    <a:bodyPr/>
                    <a:lstStyle/>
                    <a:p>
                      <a:r>
                        <a:rPr lang="en-IE" sz="1600" noProof="0" dirty="0" smtClean="0"/>
                        <a:t>AFIF – 3</a:t>
                      </a:r>
                      <a:endParaRPr lang="en-IE" sz="1600" noProof="0" dirty="0"/>
                    </a:p>
                  </a:txBody>
                  <a:tcPr anchor="ctr">
                    <a:lnT w="57150" cap="flat" cmpd="sng" algn="ctr">
                      <a:solidFill>
                        <a:schemeClr val="bg1"/>
                      </a:solidFill>
                      <a:prstDash val="solid"/>
                      <a:round/>
                      <a:headEnd type="none" w="med" len="med"/>
                      <a:tailEnd type="none" w="med" len="med"/>
                    </a:lnT>
                  </a:tcPr>
                </a:tc>
                <a:tc>
                  <a:txBody>
                    <a:bodyPr/>
                    <a:lstStyle/>
                    <a:p>
                      <a:r>
                        <a:rPr lang="en-IE" sz="1600" noProof="0" dirty="0" smtClean="0"/>
                        <a:t>10 November 2022</a:t>
                      </a:r>
                      <a:endParaRPr lang="en-IE" sz="1600" noProof="0" dirty="0"/>
                    </a:p>
                  </a:txBody>
                  <a:tcPr anchor="ctr">
                    <a:lnT w="57150" cap="flat" cmpd="sng" algn="ctr">
                      <a:solidFill>
                        <a:schemeClr val="bg1"/>
                      </a:solidFill>
                      <a:prstDash val="solid"/>
                      <a:round/>
                      <a:headEnd type="none" w="med" len="med"/>
                      <a:tailEnd type="none" w="med" len="med"/>
                    </a:lnT>
                  </a:tcPr>
                </a:tc>
                <a:tc rowSpan="2">
                  <a:txBody>
                    <a:bodyPr/>
                    <a:lstStyle/>
                    <a:p>
                      <a:r>
                        <a:rPr lang="en-US" sz="1600" noProof="0" dirty="0" smtClean="0"/>
                        <a:t>Version 2 of the MAPs </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noProof="0" dirty="0" smtClean="0"/>
                        <a:t>Published on 08/06/2022</a:t>
                      </a: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2228655"/>
                  </a:ext>
                </a:extLst>
              </a:tr>
              <a:tr h="361497">
                <a:tc>
                  <a:txBody>
                    <a:bodyPr/>
                    <a:lstStyle/>
                    <a:p>
                      <a:r>
                        <a:rPr lang="en-IE" sz="1600" noProof="0" dirty="0" smtClean="0"/>
                        <a:t>AFIF – 4</a:t>
                      </a:r>
                      <a:endParaRPr lang="en-IE" sz="1600" noProof="0" dirty="0"/>
                    </a:p>
                  </a:txBody>
                  <a:tcPr anchor="ctr">
                    <a:lnB w="57150" cap="flat" cmpd="sng" algn="ctr">
                      <a:solidFill>
                        <a:schemeClr val="bg1"/>
                      </a:solidFill>
                      <a:prstDash val="solid"/>
                      <a:round/>
                      <a:headEnd type="none" w="med" len="med"/>
                      <a:tailEnd type="none" w="med" len="med"/>
                    </a:lnB>
                  </a:tcPr>
                </a:tc>
                <a:tc>
                  <a:txBody>
                    <a:bodyPr/>
                    <a:lstStyle/>
                    <a:p>
                      <a:r>
                        <a:rPr lang="en-IE" sz="1600" noProof="0" dirty="0" smtClean="0"/>
                        <a:t>13 April</a:t>
                      </a:r>
                      <a:r>
                        <a:rPr lang="en-IE" sz="1600" baseline="0" noProof="0" dirty="0" smtClean="0"/>
                        <a:t> 2023</a:t>
                      </a:r>
                      <a:endParaRPr lang="en-IE" sz="1600" noProof="0" dirty="0"/>
                    </a:p>
                  </a:txBody>
                  <a:tcPr anchor="ctr">
                    <a:lnB w="57150" cap="flat" cmpd="sng" algn="ctr">
                      <a:solidFill>
                        <a:schemeClr val="bg1"/>
                      </a:solidFill>
                      <a:prstDash val="solid"/>
                      <a:round/>
                      <a:headEnd type="none" w="med" len="med"/>
                      <a:tailEnd type="none" w="med" len="med"/>
                    </a:lnB>
                  </a:tcPr>
                </a:tc>
                <a:tc vMerge="1">
                  <a:txBody>
                    <a:bodyPr/>
                    <a:lstStyle/>
                    <a:p>
                      <a:endParaRPr lang="en-IE" noProof="0" dirty="0"/>
                    </a:p>
                  </a:txBody>
                  <a:tcPr/>
                </a:tc>
                <a:tc vMerge="1">
                  <a:txBody>
                    <a:bodyPr/>
                    <a:lstStyle/>
                    <a:p>
                      <a:endParaRPr lang="en-IE" noProof="0" dirty="0"/>
                    </a:p>
                  </a:txBody>
                  <a:tcPr/>
                </a:tc>
                <a:extLst>
                  <a:ext uri="{0D108BD9-81ED-4DB2-BD59-A6C34878D82A}">
                    <a16:rowId xmlns:a16="http://schemas.microsoft.com/office/drawing/2014/main" val="1385533607"/>
                  </a:ext>
                </a:extLst>
              </a:tr>
              <a:tr h="601852">
                <a:tc>
                  <a:txBody>
                    <a:bodyPr/>
                    <a:lstStyle/>
                    <a:p>
                      <a:r>
                        <a:rPr lang="en-IE" sz="1600" noProof="0" dirty="0" smtClean="0"/>
                        <a:t>AFIF – 5</a:t>
                      </a:r>
                      <a:endParaRPr lang="en-IE" sz="1600" noProof="0" dirty="0"/>
                    </a:p>
                  </a:txBody>
                  <a:tcPr anchor="ctr">
                    <a:lnT w="57150" cap="flat" cmpd="sng" algn="ctr">
                      <a:solidFill>
                        <a:schemeClr val="bg1"/>
                      </a:solidFill>
                      <a:prstDash val="solid"/>
                      <a:round/>
                      <a:headEnd type="none" w="med" len="med"/>
                      <a:tailEnd type="none" w="med" len="med"/>
                    </a:lnT>
                  </a:tcPr>
                </a:tc>
                <a:tc>
                  <a:txBody>
                    <a:bodyPr/>
                    <a:lstStyle/>
                    <a:p>
                      <a:r>
                        <a:rPr lang="en-IE" sz="1600" noProof="0" dirty="0" smtClean="0"/>
                        <a:t>19 September 2023</a:t>
                      </a:r>
                      <a:endParaRPr lang="en-IE" sz="1600" noProof="0" dirty="0"/>
                    </a:p>
                  </a:txBody>
                  <a:tcPr anchor="ctr">
                    <a:lnT w="5715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Version 3 of the MAPs </a:t>
                      </a:r>
                    </a:p>
                  </a:txBody>
                  <a:tcPr anchor="ctr">
                    <a:lnT w="5715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noProof="0" dirty="0" smtClean="0"/>
                        <a:t>Published on 14/04/2023</a:t>
                      </a:r>
                    </a:p>
                  </a:txBody>
                  <a:tcPr anchor="ct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36778227"/>
                  </a:ext>
                </a:extLst>
              </a:tr>
            </a:tbl>
          </a:graphicData>
        </a:graphic>
      </p:graphicFrame>
      <p:sp>
        <p:nvSpPr>
          <p:cNvPr id="4" name="TextBox 3"/>
          <p:cNvSpPr txBox="1"/>
          <p:nvPr/>
        </p:nvSpPr>
        <p:spPr>
          <a:xfrm>
            <a:off x="1224345" y="3900745"/>
            <a:ext cx="2892056" cy="369332"/>
          </a:xfrm>
          <a:prstGeom prst="rect">
            <a:avLst/>
          </a:prstGeom>
          <a:noFill/>
        </p:spPr>
        <p:txBody>
          <a:bodyPr wrap="square" rtlCol="0">
            <a:spAutoFit/>
          </a:bodyPr>
          <a:lstStyle/>
          <a:p>
            <a:r>
              <a:rPr lang="fr-BE" b="1" i="1" dirty="0" smtClean="0"/>
              <a:t>Update of the </a:t>
            </a:r>
            <a:r>
              <a:rPr lang="fr-BE" b="1" i="1" dirty="0" err="1" smtClean="0"/>
              <a:t>maps</a:t>
            </a:r>
            <a:r>
              <a:rPr lang="fr-BE" b="1" i="1" dirty="0" smtClean="0"/>
              <a:t>:</a:t>
            </a:r>
            <a:endParaRPr lang="en-GB" b="1" i="1" dirty="0"/>
          </a:p>
        </p:txBody>
      </p:sp>
    </p:spTree>
    <p:extLst>
      <p:ext uri="{BB962C8B-B14F-4D97-AF65-F5344CB8AC3E}">
        <p14:creationId xmlns:p14="http://schemas.microsoft.com/office/powerpoint/2010/main" val="96028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965" y="898717"/>
            <a:ext cx="5775784" cy="5709684"/>
          </a:xfrm>
          <a:solidFill>
            <a:schemeClr val="bg1"/>
          </a:solidFill>
        </p:spPr>
        <p:txBody>
          <a:bodyPr/>
          <a:lstStyle/>
          <a:p>
            <a:pPr marL="457200" indent="-457200" algn="just">
              <a:spcAft>
                <a:spcPts val="1200"/>
              </a:spcAft>
              <a:buFont typeface="+mj-lt"/>
              <a:buAutoNum type="alphaLcParenR" startAt="2"/>
            </a:pPr>
            <a:r>
              <a:rPr lang="en-IE" b="1" dirty="0">
                <a:solidFill>
                  <a:srgbClr val="0356B1"/>
                </a:solidFill>
              </a:rPr>
              <a:t>Publicly accessible recharging stations on </a:t>
            </a:r>
            <a:r>
              <a:rPr lang="en-IE" b="1" u="sng" dirty="0">
                <a:solidFill>
                  <a:srgbClr val="0356B1"/>
                </a:solidFill>
              </a:rPr>
              <a:t>Safe and secure parkings</a:t>
            </a:r>
            <a:r>
              <a:rPr lang="en-IE" b="1" dirty="0">
                <a:solidFill>
                  <a:srgbClr val="0356B1"/>
                </a:solidFill>
              </a:rPr>
              <a:t> along the TEN-T road network:</a:t>
            </a:r>
            <a:endParaRPr lang="en-GB" b="1" dirty="0">
              <a:solidFill>
                <a:srgbClr val="0356B1"/>
              </a:solidFill>
            </a:endParaRPr>
          </a:p>
          <a:p>
            <a:pPr marL="0" lvl="2" indent="0" algn="just">
              <a:spcBef>
                <a:spcPts val="0"/>
              </a:spcBef>
              <a:spcAft>
                <a:spcPts val="600"/>
              </a:spcAft>
              <a:buNone/>
            </a:pPr>
            <a:r>
              <a:rPr lang="en-IE" sz="2000" b="1" dirty="0"/>
              <a:t>Infrastructure</a:t>
            </a:r>
            <a:r>
              <a:rPr lang="en-IE" sz="2000" dirty="0"/>
              <a:t> dedicated to </a:t>
            </a:r>
            <a:endParaRPr lang="en-GB" sz="2000" dirty="0"/>
          </a:p>
          <a:p>
            <a:pPr marL="811213" lvl="2" indent="-365125" algn="just">
              <a:spcBef>
                <a:spcPts val="0"/>
              </a:spcBef>
              <a:spcAft>
                <a:spcPts val="600"/>
              </a:spcAft>
            </a:pPr>
            <a:r>
              <a:rPr lang="en-IE" sz="2000" dirty="0"/>
              <a:t>H</a:t>
            </a:r>
            <a:r>
              <a:rPr lang="en-IE" sz="2000" dirty="0" smtClean="0"/>
              <a:t>DV </a:t>
            </a:r>
            <a:r>
              <a:rPr lang="en-IE" sz="2000" dirty="0"/>
              <a:t>with a minimum power output of 150 kW</a:t>
            </a:r>
            <a:endParaRPr lang="en-GB" sz="2000" dirty="0"/>
          </a:p>
          <a:p>
            <a:pPr marL="811213" lvl="2" indent="-365125" algn="just">
              <a:spcBef>
                <a:spcPts val="0"/>
              </a:spcBef>
              <a:spcAft>
                <a:spcPts val="600"/>
              </a:spcAft>
            </a:pPr>
            <a:r>
              <a:rPr lang="en-IE" sz="2000" dirty="0" smtClean="0"/>
              <a:t>Grid </a:t>
            </a:r>
            <a:r>
              <a:rPr lang="en-IE" sz="2000" dirty="0"/>
              <a:t>connection with a minimum power capacity of </a:t>
            </a:r>
            <a:r>
              <a:rPr lang="en-IE" sz="2000" dirty="0" smtClean="0"/>
              <a:t>600kVA.</a:t>
            </a:r>
            <a:endParaRPr lang="en-GB" sz="2000" dirty="0"/>
          </a:p>
          <a:p>
            <a:pPr marL="0" lvl="2" indent="0" algn="just">
              <a:spcBef>
                <a:spcPts val="0"/>
              </a:spcBef>
              <a:spcAft>
                <a:spcPts val="600"/>
              </a:spcAft>
              <a:buNone/>
            </a:pPr>
            <a:r>
              <a:rPr lang="en-GB" sz="2000" b="1" dirty="0" smtClean="0"/>
              <a:t>Locations</a:t>
            </a:r>
            <a:endParaRPr lang="en-GB" sz="2000" b="1" dirty="0"/>
          </a:p>
          <a:p>
            <a:pPr marL="811213" lvl="2" indent="-365125" algn="just">
              <a:spcBef>
                <a:spcPts val="0"/>
              </a:spcBef>
              <a:spcAft>
                <a:spcPts val="600"/>
              </a:spcAft>
            </a:pPr>
            <a:r>
              <a:rPr lang="en-IE" sz="2000" dirty="0"/>
              <a:t>Safe and secure parking areas on the road Core network and its nodes, </a:t>
            </a:r>
            <a:endParaRPr lang="en-IE" sz="2000" dirty="0"/>
          </a:p>
          <a:p>
            <a:pPr marL="811213" lvl="2" indent="-365125" algn="just">
              <a:spcBef>
                <a:spcPts val="0"/>
              </a:spcBef>
              <a:spcAft>
                <a:spcPts val="600"/>
              </a:spcAft>
            </a:pPr>
            <a:r>
              <a:rPr lang="en-IE" sz="2000" dirty="0"/>
              <a:t>or </a:t>
            </a:r>
            <a:r>
              <a:rPr lang="en-IE" sz="2000" dirty="0"/>
              <a:t>on the road Comprehensive network if they primarily serve users of the road Core network, for trucks and commercial </a:t>
            </a:r>
            <a:r>
              <a:rPr lang="en-IE" sz="2000" dirty="0"/>
              <a:t>vehicles.</a:t>
            </a:r>
            <a:endParaRPr lang="en-GB" sz="2000" dirty="0"/>
          </a:p>
        </p:txBody>
      </p:sp>
      <p:pic>
        <p:nvPicPr>
          <p:cNvPr id="10" name="Picture 9"/>
          <p:cNvPicPr>
            <a:picLocks noChangeAspect="1"/>
          </p:cNvPicPr>
          <p:nvPr/>
        </p:nvPicPr>
        <p:blipFill>
          <a:blip r:embed="rId2"/>
          <a:stretch>
            <a:fillRect/>
          </a:stretch>
        </p:blipFill>
        <p:spPr>
          <a:xfrm>
            <a:off x="11168014" y="818707"/>
            <a:ext cx="481384" cy="694304"/>
          </a:xfrm>
          <a:prstGeom prst="rect">
            <a:avLst/>
          </a:prstGeom>
        </p:spPr>
      </p:pic>
      <p:pic>
        <p:nvPicPr>
          <p:cNvPr id="11" name="Picture 10"/>
          <p:cNvPicPr>
            <a:picLocks noChangeAspect="1"/>
          </p:cNvPicPr>
          <p:nvPr/>
        </p:nvPicPr>
        <p:blipFill>
          <a:blip r:embed="rId2"/>
          <a:stretch>
            <a:fillRect/>
          </a:stretch>
        </p:blipFill>
        <p:spPr>
          <a:xfrm>
            <a:off x="5524378" y="173860"/>
            <a:ext cx="447094" cy="644847"/>
          </a:xfrm>
          <a:prstGeom prst="rect">
            <a:avLst/>
          </a:prstGeom>
        </p:spPr>
      </p:pic>
      <p:sp>
        <p:nvSpPr>
          <p:cNvPr id="6" name="Content Placeholder 1"/>
          <p:cNvSpPr txBox="1">
            <a:spLocks/>
          </p:cNvSpPr>
          <p:nvPr/>
        </p:nvSpPr>
        <p:spPr>
          <a:xfrm>
            <a:off x="6686551" y="1616595"/>
            <a:ext cx="5063490" cy="46216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Aft>
                <a:spcPts val="1200"/>
              </a:spcAft>
              <a:buFont typeface="+mj-lt"/>
              <a:buAutoNum type="alphaLcParenR" startAt="3"/>
            </a:pPr>
            <a:r>
              <a:rPr lang="en-IE" b="1" dirty="0" smtClean="0">
                <a:solidFill>
                  <a:srgbClr val="0356B1"/>
                </a:solidFill>
              </a:rPr>
              <a:t>Publicly accessible recharging stations in </a:t>
            </a:r>
            <a:r>
              <a:rPr lang="en-IE" b="1" u="sng" dirty="0" smtClean="0">
                <a:solidFill>
                  <a:srgbClr val="0356B1"/>
                </a:solidFill>
              </a:rPr>
              <a:t>urban nodes</a:t>
            </a:r>
            <a:r>
              <a:rPr lang="en-IE" b="1" dirty="0" smtClean="0">
                <a:solidFill>
                  <a:srgbClr val="0356B1"/>
                </a:solidFill>
              </a:rPr>
              <a:t>:</a:t>
            </a:r>
            <a:endParaRPr lang="en-GB" b="1" dirty="0" smtClean="0">
              <a:solidFill>
                <a:srgbClr val="0356B1"/>
              </a:solidFill>
            </a:endParaRPr>
          </a:p>
          <a:p>
            <a:pPr marL="0" lvl="2" indent="0" algn="just">
              <a:spcBef>
                <a:spcPts val="0"/>
              </a:spcBef>
              <a:spcAft>
                <a:spcPts val="600"/>
              </a:spcAft>
              <a:buFont typeface="Arial" panose="020B0604020202020204" pitchFamily="34" charset="0"/>
              <a:buNone/>
            </a:pPr>
            <a:r>
              <a:rPr lang="en-IE" sz="2000" b="1" dirty="0" smtClean="0"/>
              <a:t>Infrastructure</a:t>
            </a:r>
            <a:r>
              <a:rPr lang="en-IE" sz="2000" dirty="0" smtClean="0"/>
              <a:t> dedicated to </a:t>
            </a:r>
            <a:endParaRPr lang="en-GB" sz="2000" dirty="0" smtClean="0"/>
          </a:p>
          <a:p>
            <a:pPr marL="536575" lvl="2" indent="-273050" algn="just">
              <a:spcBef>
                <a:spcPts val="0"/>
              </a:spcBef>
              <a:spcAft>
                <a:spcPts val="600"/>
              </a:spcAft>
            </a:pPr>
            <a:r>
              <a:rPr lang="en-IE" sz="2000" dirty="0" smtClean="0"/>
              <a:t>HVD with a minimum power output of 350 kW</a:t>
            </a:r>
            <a:endParaRPr lang="en-GB" sz="2000" dirty="0" smtClean="0"/>
          </a:p>
          <a:p>
            <a:pPr marL="536575" lvl="2" indent="-273050" algn="just">
              <a:spcBef>
                <a:spcPts val="0"/>
              </a:spcBef>
              <a:spcAft>
                <a:spcPts val="600"/>
              </a:spcAft>
            </a:pPr>
            <a:r>
              <a:rPr lang="en-IE" sz="2000" dirty="0" smtClean="0"/>
              <a:t>Grid connection with a minimum power capacity of 600kVA.</a:t>
            </a:r>
            <a:endParaRPr lang="en-GB" sz="2000" dirty="0" smtClean="0"/>
          </a:p>
          <a:p>
            <a:pPr marL="0" lvl="2" indent="0" algn="just">
              <a:spcBef>
                <a:spcPts val="0"/>
              </a:spcBef>
              <a:spcAft>
                <a:spcPts val="600"/>
              </a:spcAft>
              <a:buFont typeface="Arial" panose="020B0604020202020204" pitchFamily="34" charset="0"/>
              <a:buNone/>
            </a:pPr>
            <a:r>
              <a:rPr lang="en-GB" sz="2000" b="1" dirty="0" smtClean="0"/>
              <a:t>Locations</a:t>
            </a:r>
          </a:p>
          <a:p>
            <a:pPr marL="536575" lvl="2" indent="-273050" algn="just">
              <a:spcBef>
                <a:spcPts val="0"/>
              </a:spcBef>
              <a:spcAft>
                <a:spcPts val="600"/>
              </a:spcAft>
            </a:pPr>
            <a:r>
              <a:rPr lang="en-US" sz="2000" dirty="0"/>
              <a:t>Urban nodes, listed in Annex II.2 of the TEN-T Regulation</a:t>
            </a:r>
            <a:endParaRPr lang="en-IE" sz="2000" dirty="0"/>
          </a:p>
        </p:txBody>
      </p:sp>
      <p:cxnSp>
        <p:nvCxnSpPr>
          <p:cNvPr id="7" name="Straight Connector 6"/>
          <p:cNvCxnSpPr/>
          <p:nvPr/>
        </p:nvCxnSpPr>
        <p:spPr>
          <a:xfrm flipH="1">
            <a:off x="6343567" y="818707"/>
            <a:ext cx="166" cy="557146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62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825625"/>
            <a:ext cx="10905699" cy="4096710"/>
          </a:xfrm>
        </p:spPr>
        <p:txBody>
          <a:bodyPr/>
          <a:lstStyle/>
          <a:p>
            <a:pPr lvl="0" algn="just">
              <a:spcAft>
                <a:spcPts val="600"/>
              </a:spcAft>
            </a:pPr>
            <a:r>
              <a:rPr lang="en-GB" sz="2000" dirty="0"/>
              <a:t>All supported recharging points must be </a:t>
            </a:r>
            <a:r>
              <a:rPr lang="en-GB" sz="2000" b="1" dirty="0"/>
              <a:t>digitally-connected</a:t>
            </a:r>
            <a:r>
              <a:rPr lang="en-GB" sz="2000" dirty="0"/>
              <a:t>.</a:t>
            </a:r>
          </a:p>
          <a:p>
            <a:pPr lvl="0" algn="just">
              <a:spcAft>
                <a:spcPts val="600"/>
              </a:spcAft>
            </a:pPr>
            <a:r>
              <a:rPr lang="en-GB" sz="2000" dirty="0"/>
              <a:t>For the EV to recharging </a:t>
            </a:r>
            <a:r>
              <a:rPr lang="en-GB" sz="2000" b="1" dirty="0"/>
              <a:t>point communications</a:t>
            </a:r>
            <a:r>
              <a:rPr lang="en-GB" sz="2000" dirty="0"/>
              <a:t>, recharging point to CPO back-end communications, roaming communications and communications with distributed energy resources and the grid, communication standards and protocols that are widely used, open and non-proprietary, and supported in the European Union shall be applied for interoperability purposes.</a:t>
            </a:r>
          </a:p>
          <a:p>
            <a:pPr lvl="0" algn="just">
              <a:spcAft>
                <a:spcPts val="600"/>
              </a:spcAft>
            </a:pPr>
            <a:r>
              <a:rPr lang="en-GB" sz="2000" dirty="0"/>
              <a:t>It shall be ensured that, when </a:t>
            </a:r>
            <a:r>
              <a:rPr lang="en-GB" sz="2000" b="1" dirty="0"/>
              <a:t>automatic authentication </a:t>
            </a:r>
            <a:r>
              <a:rPr lang="en-GB" sz="2000" dirty="0"/>
              <a:t>is offered at a recharging point, end users always have the right not to make use of the automatic authentication and are informed accordingly.  </a:t>
            </a:r>
          </a:p>
          <a:p>
            <a:pPr lvl="0" algn="just">
              <a:spcAft>
                <a:spcPts val="600"/>
              </a:spcAft>
            </a:pPr>
            <a:r>
              <a:rPr lang="en-GB" sz="2000" dirty="0"/>
              <a:t>only one or a combination of the following price components has to be applied, and clearly displayed, for ad hoc recharging sessions, namely </a:t>
            </a:r>
            <a:r>
              <a:rPr lang="en-GB" sz="2000" b="1" dirty="0"/>
              <a:t>price per session, price per minute or price per kWh</a:t>
            </a:r>
            <a:r>
              <a:rPr lang="en-GB" sz="2000" dirty="0"/>
              <a:t>.</a:t>
            </a:r>
          </a:p>
          <a:p>
            <a:pPr marL="0" indent="0" algn="just">
              <a:spcAft>
                <a:spcPts val="600"/>
              </a:spcAft>
              <a:buNone/>
            </a:pPr>
            <a:endParaRPr lang="en-GB" sz="2000" dirty="0"/>
          </a:p>
        </p:txBody>
      </p:sp>
      <p:sp>
        <p:nvSpPr>
          <p:cNvPr id="3" name="Title 2"/>
          <p:cNvSpPr>
            <a:spLocks noGrp="1"/>
          </p:cNvSpPr>
          <p:nvPr>
            <p:ph type="title"/>
          </p:nvPr>
        </p:nvSpPr>
        <p:spPr/>
        <p:txBody>
          <a:bodyPr/>
          <a:lstStyle/>
          <a:p>
            <a:r>
              <a:rPr lang="en-US" sz="2800" b="1" dirty="0"/>
              <a:t>Specific additional requirements for publicly accessible electricity recharging points </a:t>
            </a:r>
            <a:endParaRPr lang="en-GB"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0988" y="389421"/>
            <a:ext cx="770667" cy="770667"/>
          </a:xfrm>
          <a:prstGeom prst="rect">
            <a:avLst/>
          </a:prstGeom>
        </p:spPr>
      </p:pic>
    </p:spTree>
    <p:extLst>
      <p:ext uri="{BB962C8B-B14F-4D97-AF65-F5344CB8AC3E}">
        <p14:creationId xmlns:p14="http://schemas.microsoft.com/office/powerpoint/2010/main" val="366315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1475" y="238311"/>
            <a:ext cx="10515600" cy="782357"/>
          </a:xfrm>
          <a:solidFill>
            <a:srgbClr val="92D050"/>
          </a:solidFill>
        </p:spPr>
        <p:txBody>
          <a:bodyPr anchor="ctr"/>
          <a:lstStyle/>
          <a:p>
            <a:pPr algn="ctr"/>
            <a:r>
              <a:rPr lang="en-IE" b="1" dirty="0">
                <a:solidFill>
                  <a:schemeClr val="tx1"/>
                </a:solidFill>
              </a:rPr>
              <a:t>AFIF – ZERO EMISSION </a:t>
            </a:r>
            <a:r>
              <a:rPr lang="en-IE" b="1" dirty="0" smtClean="0">
                <a:solidFill>
                  <a:schemeClr val="tx1"/>
                </a:solidFill>
              </a:rPr>
              <a:t>%</a:t>
            </a:r>
            <a:endParaRPr lang="en-GB"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94183310"/>
              </p:ext>
            </p:extLst>
          </p:nvPr>
        </p:nvGraphicFramePr>
        <p:xfrm>
          <a:off x="1151475" y="1148314"/>
          <a:ext cx="10515600" cy="1371600"/>
        </p:xfrm>
        <a:graphic>
          <a:graphicData uri="http://schemas.openxmlformats.org/drawingml/2006/table">
            <a:tbl>
              <a:tblPr firstRow="1" bandRow="1">
                <a:tableStyleId>{1FECB4D8-DB02-4DC6-A0A2-4F2EBAE1DC90}</a:tableStyleId>
              </a:tblPr>
              <a:tblGrid>
                <a:gridCol w="2628900">
                  <a:extLst>
                    <a:ext uri="{9D8B030D-6E8A-4147-A177-3AD203B41FA5}">
                      <a16:colId xmlns:a16="http://schemas.microsoft.com/office/drawing/2014/main" val="2286911186"/>
                    </a:ext>
                  </a:extLst>
                </a:gridCol>
                <a:gridCol w="2628900">
                  <a:extLst>
                    <a:ext uri="{9D8B030D-6E8A-4147-A177-3AD203B41FA5}">
                      <a16:colId xmlns:a16="http://schemas.microsoft.com/office/drawing/2014/main" val="3792655872"/>
                    </a:ext>
                  </a:extLst>
                </a:gridCol>
                <a:gridCol w="2628900">
                  <a:extLst>
                    <a:ext uri="{9D8B030D-6E8A-4147-A177-3AD203B41FA5}">
                      <a16:colId xmlns:a16="http://schemas.microsoft.com/office/drawing/2014/main" val="3177832290"/>
                    </a:ext>
                  </a:extLst>
                </a:gridCol>
                <a:gridCol w="2628900">
                  <a:extLst>
                    <a:ext uri="{9D8B030D-6E8A-4147-A177-3AD203B41FA5}">
                      <a16:colId xmlns:a16="http://schemas.microsoft.com/office/drawing/2014/main" val="2289880676"/>
                    </a:ext>
                  </a:extLst>
                </a:gridCol>
              </a:tblGrid>
              <a:tr h="42937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noProof="0" dirty="0" smtClean="0"/>
                        <a:t> Electricity</a:t>
                      </a:r>
                    </a:p>
                  </a:txBody>
                  <a:tcPr anchor="ctr">
                    <a:lnR w="57150" cap="flat" cmpd="sng" algn="ctr">
                      <a:solidFill>
                        <a:srgbClr val="00B050"/>
                      </a:solidFill>
                      <a:prstDash val="solid"/>
                      <a:round/>
                      <a:headEnd type="none" w="med" len="med"/>
                      <a:tailEnd type="none" w="med" len="med"/>
                    </a:lnR>
                    <a:lnB w="57150" cap="flat" cmpd="sng" algn="ctr">
                      <a:solidFill>
                        <a:srgbClr val="00B050"/>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noProof="0" dirty="0" smtClean="0"/>
                        <a:t>H2</a:t>
                      </a:r>
                    </a:p>
                  </a:txBody>
                  <a:tcPr anchor="ctr">
                    <a:lnL w="57150" cap="flat" cmpd="sng" algn="ctr">
                      <a:solidFill>
                        <a:srgbClr val="00B050"/>
                      </a:solidFill>
                      <a:prstDash val="solid"/>
                      <a:round/>
                      <a:headEnd type="none" w="med" len="med"/>
                      <a:tailEnd type="none" w="med" len="med"/>
                    </a:lnL>
                    <a:lnB w="57150" cap="flat" cmpd="sng" algn="ctr">
                      <a:solidFill>
                        <a:srgbClr val="00B050"/>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3757696584"/>
                  </a:ext>
                </a:extLst>
              </a:tr>
              <a:tr h="435339">
                <a:tc>
                  <a:txBody>
                    <a:bodyPr/>
                    <a:lstStyle/>
                    <a:p>
                      <a:pPr algn="ctr"/>
                      <a:r>
                        <a:rPr lang="en-IE" sz="2400" noProof="0" dirty="0" smtClean="0"/>
                        <a:t>Gen </a:t>
                      </a:r>
                      <a:r>
                        <a:rPr lang="en-IE" sz="2400" noProof="0" dirty="0" err="1" smtClean="0"/>
                        <a:t>Env</a:t>
                      </a:r>
                      <a:endParaRPr lang="en-IE" sz="2400" noProof="0" dirty="0"/>
                    </a:p>
                  </a:txBody>
                  <a:tcPr anchor="ctr">
                    <a:lnT w="57150" cap="flat" cmpd="sng" algn="ctr">
                      <a:solidFill>
                        <a:srgbClr val="00B050"/>
                      </a:solidFill>
                      <a:prstDash val="solid"/>
                      <a:round/>
                      <a:headEnd type="none" w="med" len="med"/>
                      <a:tailEnd type="none" w="med" len="med"/>
                    </a:lnT>
                  </a:tcPr>
                </a:tc>
                <a:tc>
                  <a:txBody>
                    <a:bodyPr/>
                    <a:lstStyle/>
                    <a:p>
                      <a:pPr algn="ctr"/>
                      <a:r>
                        <a:rPr lang="en-IE" sz="2400" noProof="0" dirty="0" smtClean="0"/>
                        <a:t>CF </a:t>
                      </a:r>
                      <a:r>
                        <a:rPr lang="en-IE" sz="2400" noProof="0" dirty="0" err="1" smtClean="0"/>
                        <a:t>Env</a:t>
                      </a:r>
                      <a:endParaRPr lang="en-IE" sz="2400" noProof="0" dirty="0"/>
                    </a:p>
                  </a:txBody>
                  <a:tcPr anchor="ctr">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tcPr>
                </a:tc>
                <a:tc>
                  <a:txBody>
                    <a:bodyPr/>
                    <a:lstStyle/>
                    <a:p>
                      <a:pPr algn="ctr"/>
                      <a:r>
                        <a:rPr lang="en-IE" sz="2400" noProof="0" dirty="0" smtClean="0"/>
                        <a:t>Gen </a:t>
                      </a:r>
                      <a:r>
                        <a:rPr lang="en-IE" sz="2400" noProof="0" dirty="0" err="1" smtClean="0"/>
                        <a:t>Env</a:t>
                      </a:r>
                      <a:endParaRPr lang="en-IE" sz="2400" noProof="0" dirty="0"/>
                    </a:p>
                  </a:txBody>
                  <a:tcPr anchor="ctr">
                    <a:lnL w="57150" cap="flat" cmpd="sng" algn="ctr">
                      <a:solidFill>
                        <a:srgbClr val="00B050"/>
                      </a:solidFill>
                      <a:prstDash val="solid"/>
                      <a:round/>
                      <a:headEnd type="none" w="med" len="med"/>
                      <a:tailEnd type="none" w="med" len="med"/>
                    </a:lnL>
                    <a:lnT w="57150" cap="flat" cmpd="sng" algn="ctr">
                      <a:solidFill>
                        <a:srgbClr val="00B050"/>
                      </a:solidFill>
                      <a:prstDash val="solid"/>
                      <a:round/>
                      <a:headEnd type="none" w="med" len="med"/>
                      <a:tailEnd type="none" w="med" len="med"/>
                    </a:lnT>
                  </a:tcPr>
                </a:tc>
                <a:tc>
                  <a:txBody>
                    <a:bodyPr/>
                    <a:lstStyle/>
                    <a:p>
                      <a:pPr algn="ctr"/>
                      <a:r>
                        <a:rPr lang="en-IE" sz="2400" noProof="0" dirty="0" smtClean="0"/>
                        <a:t>CF </a:t>
                      </a:r>
                      <a:r>
                        <a:rPr lang="en-IE" sz="2400" noProof="0" dirty="0" err="1" smtClean="0"/>
                        <a:t>Env</a:t>
                      </a:r>
                      <a:endParaRPr lang="en-IE" sz="2400" noProof="0" dirty="0"/>
                    </a:p>
                  </a:txBody>
                  <a:tcPr anchor="ctr">
                    <a:lnT w="57150" cap="flat" cmpd="sng" algn="ctr">
                      <a:solidFill>
                        <a:srgbClr val="00B050"/>
                      </a:solidFill>
                      <a:prstDash val="solid"/>
                      <a:round/>
                      <a:headEnd type="none" w="med" len="med"/>
                      <a:tailEnd type="none" w="med" len="med"/>
                    </a:lnT>
                  </a:tcPr>
                </a:tc>
                <a:extLst>
                  <a:ext uri="{0D108BD9-81ED-4DB2-BD59-A6C34878D82A}">
                    <a16:rowId xmlns:a16="http://schemas.microsoft.com/office/drawing/2014/main" val="3958139534"/>
                  </a:ext>
                </a:extLst>
              </a:tr>
              <a:tr h="435339">
                <a:tc>
                  <a:txBody>
                    <a:bodyPr/>
                    <a:lstStyle/>
                    <a:p>
                      <a:pPr algn="ctr"/>
                      <a:r>
                        <a:rPr lang="en-IE" sz="2400" b="1" noProof="0" dirty="0" smtClean="0"/>
                        <a:t>30%</a:t>
                      </a:r>
                      <a:endParaRPr lang="en-IE" sz="2400" b="1" noProof="0" dirty="0"/>
                    </a:p>
                  </a:txBody>
                  <a:tcPr anchor="ctr"/>
                </a:tc>
                <a:tc>
                  <a:txBody>
                    <a:bodyPr/>
                    <a:lstStyle/>
                    <a:p>
                      <a:pPr algn="ctr"/>
                      <a:r>
                        <a:rPr lang="en-IE" sz="2400" b="1" noProof="0" dirty="0" smtClean="0"/>
                        <a:t>50%</a:t>
                      </a:r>
                      <a:endParaRPr lang="en-IE" sz="2400" b="1" noProof="0" dirty="0"/>
                    </a:p>
                  </a:txBody>
                  <a:tcPr anchor="ctr">
                    <a:lnR w="57150" cap="flat" cmpd="sng" algn="ctr">
                      <a:solidFill>
                        <a:srgbClr val="00B050"/>
                      </a:solidFill>
                      <a:prstDash val="solid"/>
                      <a:round/>
                      <a:headEnd type="none" w="med" len="med"/>
                      <a:tailEnd type="none" w="med" len="med"/>
                    </a:lnR>
                  </a:tcPr>
                </a:tc>
                <a:tc>
                  <a:txBody>
                    <a:bodyPr/>
                    <a:lstStyle/>
                    <a:p>
                      <a:pPr algn="ctr"/>
                      <a:r>
                        <a:rPr lang="en-IE" sz="2400" b="1" noProof="0" dirty="0" smtClean="0"/>
                        <a:t>30%</a:t>
                      </a:r>
                      <a:endParaRPr lang="en-IE" sz="2400" b="1" noProof="0" dirty="0"/>
                    </a:p>
                  </a:txBody>
                  <a:tcPr anchor="ctr">
                    <a:lnL w="57150" cap="flat" cmpd="sng" algn="ctr">
                      <a:solidFill>
                        <a:srgbClr val="00B050"/>
                      </a:solidFill>
                      <a:prstDash val="solid"/>
                      <a:round/>
                      <a:headEnd type="none" w="med" len="med"/>
                      <a:tailEnd type="none" w="med" len="med"/>
                    </a:lnL>
                  </a:tcPr>
                </a:tc>
                <a:tc>
                  <a:txBody>
                    <a:bodyPr/>
                    <a:lstStyle/>
                    <a:p>
                      <a:pPr algn="ctr"/>
                      <a:r>
                        <a:rPr lang="en-IE" sz="2400" b="1" noProof="0" dirty="0" smtClean="0"/>
                        <a:t>50%</a:t>
                      </a:r>
                      <a:endParaRPr lang="en-IE" sz="2400" b="1" noProof="0" dirty="0"/>
                    </a:p>
                  </a:txBody>
                  <a:tcPr anchor="ctr"/>
                </a:tc>
                <a:extLst>
                  <a:ext uri="{0D108BD9-81ED-4DB2-BD59-A6C34878D82A}">
                    <a16:rowId xmlns:a16="http://schemas.microsoft.com/office/drawing/2014/main" val="810241110"/>
                  </a:ext>
                </a:extLst>
              </a:tr>
            </a:tbl>
          </a:graphicData>
        </a:graphic>
      </p:graphicFrame>
      <p:sp>
        <p:nvSpPr>
          <p:cNvPr id="5" name="Content Placeholder 1"/>
          <p:cNvSpPr>
            <a:spLocks noGrp="1"/>
          </p:cNvSpPr>
          <p:nvPr>
            <p:ph idx="1"/>
          </p:nvPr>
        </p:nvSpPr>
        <p:spPr>
          <a:xfrm>
            <a:off x="332768" y="3869400"/>
            <a:ext cx="11410509" cy="2842068"/>
          </a:xfrm>
        </p:spPr>
        <p:txBody>
          <a:bodyPr/>
          <a:lstStyle/>
          <a:p>
            <a:pPr marL="627063" lvl="0" indent="-627063">
              <a:spcAft>
                <a:spcPts val="1200"/>
              </a:spcAft>
              <a:buFont typeface="+mj-lt"/>
              <a:buAutoNum type="alphaLcParenR"/>
            </a:pPr>
            <a:r>
              <a:rPr lang="en-IE" b="1" dirty="0" smtClean="0">
                <a:solidFill>
                  <a:srgbClr val="0356B1"/>
                </a:solidFill>
              </a:rPr>
              <a:t>Recharging stations supplying </a:t>
            </a:r>
            <a:r>
              <a:rPr lang="en-IE" b="1" u="sng" dirty="0" smtClean="0">
                <a:solidFill>
                  <a:srgbClr val="0356B1"/>
                </a:solidFill>
              </a:rPr>
              <a:t>public transport in TEN-T Urban Nodes</a:t>
            </a:r>
            <a:r>
              <a:rPr lang="en-IE" b="1" dirty="0" smtClean="0">
                <a:solidFill>
                  <a:srgbClr val="0356B1"/>
                </a:solidFill>
              </a:rPr>
              <a:t>:</a:t>
            </a:r>
            <a:endParaRPr lang="en-GB" b="1" dirty="0">
              <a:solidFill>
                <a:srgbClr val="0356B1"/>
              </a:solidFill>
            </a:endParaRPr>
          </a:p>
          <a:p>
            <a:pPr marL="0" lvl="2" indent="0">
              <a:spcBef>
                <a:spcPts val="0"/>
              </a:spcBef>
              <a:spcAft>
                <a:spcPts val="600"/>
              </a:spcAft>
              <a:buNone/>
            </a:pPr>
            <a:r>
              <a:rPr lang="en-IE" sz="2000" b="1" dirty="0" smtClean="0"/>
              <a:t>Infrastructure</a:t>
            </a:r>
            <a:endParaRPr lang="en-GB" sz="2000" dirty="0"/>
          </a:p>
          <a:p>
            <a:pPr marL="1073150" lvl="2" indent="-360363">
              <a:spcBef>
                <a:spcPts val="0"/>
              </a:spcBef>
              <a:spcAft>
                <a:spcPts val="600"/>
              </a:spcAft>
            </a:pPr>
            <a:r>
              <a:rPr lang="en-US" dirty="0" smtClean="0"/>
              <a:t>Recharging </a:t>
            </a:r>
            <a:r>
              <a:rPr lang="en-US" dirty="0"/>
              <a:t>points in bus depots.</a:t>
            </a:r>
          </a:p>
          <a:p>
            <a:pPr marL="1073150" lvl="2" indent="-360363">
              <a:spcBef>
                <a:spcPts val="0"/>
              </a:spcBef>
              <a:spcAft>
                <a:spcPts val="600"/>
              </a:spcAft>
            </a:pPr>
            <a:r>
              <a:rPr lang="en-US" dirty="0" smtClean="0"/>
              <a:t>Opportunity-based </a:t>
            </a:r>
            <a:r>
              <a:rPr lang="en-US" dirty="0"/>
              <a:t>charging devices.</a:t>
            </a:r>
          </a:p>
          <a:p>
            <a:pPr marL="1073150" lvl="2" indent="-360363">
              <a:spcBef>
                <a:spcPts val="0"/>
              </a:spcBef>
              <a:spcAft>
                <a:spcPts val="600"/>
              </a:spcAft>
            </a:pPr>
            <a:r>
              <a:rPr lang="en-US" dirty="0" smtClean="0"/>
              <a:t>Related </a:t>
            </a:r>
            <a:r>
              <a:rPr lang="en-US" dirty="0"/>
              <a:t>energy storage facilities.</a:t>
            </a:r>
          </a:p>
          <a:p>
            <a:pPr marL="0" lvl="2" indent="0">
              <a:spcBef>
                <a:spcPts val="0"/>
              </a:spcBef>
              <a:spcAft>
                <a:spcPts val="600"/>
              </a:spcAft>
              <a:buNone/>
            </a:pPr>
            <a:r>
              <a:rPr lang="en-GB" sz="2000" b="1" dirty="0" smtClean="0"/>
              <a:t>Locations</a:t>
            </a:r>
            <a:endParaRPr lang="en-GB" sz="2000" b="1" dirty="0"/>
          </a:p>
          <a:p>
            <a:pPr marL="1073150" lvl="2" indent="-360363">
              <a:spcBef>
                <a:spcPts val="0"/>
              </a:spcBef>
              <a:spcAft>
                <a:spcPts val="600"/>
              </a:spcAft>
            </a:pPr>
            <a:r>
              <a:rPr lang="en-US" dirty="0"/>
              <a:t>Urban nodes, listed in Annex II.2 of the TEN-T Regulation</a:t>
            </a:r>
            <a:endParaRPr lang="en-IE" sz="2000" dirty="0"/>
          </a:p>
          <a:p>
            <a:pPr marL="0" lvl="2" indent="0">
              <a:spcBef>
                <a:spcPts val="0"/>
              </a:spcBef>
              <a:spcAft>
                <a:spcPts val="600"/>
              </a:spcAft>
              <a:buNone/>
            </a:pPr>
            <a:endParaRPr lang="en-GB" dirty="0" smtClean="0"/>
          </a:p>
        </p:txBody>
      </p:sp>
      <p:sp>
        <p:nvSpPr>
          <p:cNvPr id="6" name="Title 4"/>
          <p:cNvSpPr txBox="1">
            <a:spLocks/>
          </p:cNvSpPr>
          <p:nvPr/>
        </p:nvSpPr>
        <p:spPr>
          <a:xfrm>
            <a:off x="652492" y="3050747"/>
            <a:ext cx="10515600" cy="626361"/>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fr-BE" sz="3200" b="1" dirty="0" smtClean="0"/>
              <a:t>ELECTRICITY</a:t>
            </a:r>
            <a:endParaRPr lang="en-GB" sz="32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4545" y="3050747"/>
            <a:ext cx="573109" cy="629729"/>
          </a:xfrm>
          <a:prstGeom prst="rect">
            <a:avLst/>
          </a:prstGeom>
        </p:spPr>
      </p:pic>
      <p:pic>
        <p:nvPicPr>
          <p:cNvPr id="8" name="Picture 7"/>
          <p:cNvPicPr>
            <a:picLocks noChangeAspect="1"/>
          </p:cNvPicPr>
          <p:nvPr/>
        </p:nvPicPr>
        <p:blipFill>
          <a:blip r:embed="rId3"/>
          <a:stretch>
            <a:fillRect/>
          </a:stretch>
        </p:blipFill>
        <p:spPr>
          <a:xfrm>
            <a:off x="11168092" y="4503625"/>
            <a:ext cx="575185" cy="786809"/>
          </a:xfrm>
          <a:prstGeom prst="rect">
            <a:avLst/>
          </a:prstGeom>
        </p:spPr>
      </p:pic>
    </p:spTree>
    <p:extLst>
      <p:ext uri="{BB962C8B-B14F-4D97-AF65-F5344CB8AC3E}">
        <p14:creationId xmlns:p14="http://schemas.microsoft.com/office/powerpoint/2010/main" val="4206136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Status xmlns="691ad502-8dba-4631-85ff-dedbe0d199de">Not Started</EC_Collab_Status>
    <_Status xmlns="http://schemas.microsoft.com/sharepoint/v3/fields">Not Started</_Status>
    <EC_Collab_DocumentLanguage xmlns="691ad502-8dba-4631-85ff-dedbe0d199de">EN</EC_Collab_DocumentLanguage>
    <EC_Collab_Reference xmlns="691ad502-8dba-4631-85ff-dedbe0d199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21FC568E9C134541B5E8496B30F61710" ma:contentTypeVersion="0" ma:contentTypeDescription="Create a new document in this library." ma:contentTypeScope="" ma:versionID="6193d4dc5c86ec65e59b510f681a05a8">
  <xsd:schema xmlns:xsd="http://www.w3.org/2001/XMLSchema" xmlns:xs="http://www.w3.org/2001/XMLSchema" xmlns:p="http://schemas.microsoft.com/office/2006/metadata/properties" xmlns:ns2="http://schemas.microsoft.com/sharepoint/v3/fields" xmlns:ns3="691ad502-8dba-4631-85ff-dedbe0d199de" targetNamespace="http://schemas.microsoft.com/office/2006/metadata/properties" ma:root="true" ma:fieldsID="bca508221823f946ed165108c690ad5a" ns2:_="" ns3:_="">
    <xsd:import namespace="http://schemas.microsoft.com/sharepoint/v3/fields"/>
    <xsd:import namespace="691ad502-8dba-4631-85ff-dedbe0d199de"/>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1ad502-8dba-4631-85ff-dedbe0d199de"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87431-2774-4E17-BE38-8A579357848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91ad502-8dba-4631-85ff-dedbe0d199de"/>
    <ds:schemaRef ds:uri="http://schemas.openxmlformats.org/package/2006/metadata/core-properties"/>
    <ds:schemaRef ds:uri="http://purl.org/dc/term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A535454B-6AFB-4660-AB2E-D4A0F6EC5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691ad502-8dba-4631-85ff-dedbe0d19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9602</TotalTime>
  <Words>3011</Words>
  <Application>Microsoft Office PowerPoint</Application>
  <PresentationFormat>Widescreen</PresentationFormat>
  <Paragraphs>399</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Times New Roman</vt:lpstr>
      <vt:lpstr>Verdana</vt:lpstr>
      <vt:lpstr>Office Theme</vt:lpstr>
      <vt:lpstr> ALTERNATIVE FUELS  INFRASTRUCTURE FACILITY   AFIF</vt:lpstr>
      <vt:lpstr>PowerPoint Presentation</vt:lpstr>
      <vt:lpstr>Objective</vt:lpstr>
      <vt:lpstr>2. Eligible activities</vt:lpstr>
      <vt:lpstr>AFIF – UNIT CONTRIBUTIONS</vt:lpstr>
      <vt:lpstr>PowerPoint Presentation</vt:lpstr>
      <vt:lpstr>PowerPoint Presentation</vt:lpstr>
      <vt:lpstr>Specific additional requirements for publicly accessible electricity recharging points </vt:lpstr>
      <vt:lpstr>AFIF – ZERO EMISSION %</vt:lpstr>
      <vt:lpstr>PowerPoint Presentation</vt:lpstr>
      <vt:lpstr>PowerPoint Presentation</vt:lpstr>
      <vt:lpstr>HYDROGEN</vt:lpstr>
      <vt:lpstr>PowerPoint Presentation</vt:lpstr>
      <vt:lpstr>PowerPoint Presentation</vt:lpstr>
      <vt:lpstr>AFIF – LOW EMISSION %</vt:lpstr>
      <vt:lpstr>Horizontal requirements for all alternative fuels infrastructure</vt:lpstr>
      <vt:lpstr>Horizontal requirements for all publicly accessible recharging and hydrogen refuelling points for road transport </vt:lpstr>
      <vt:lpstr>Not eligible - indicative list of activities cannot be funded:</vt:lpstr>
      <vt:lpstr>3. Budget</vt:lpstr>
      <vt:lpstr>4. Features &amp; processes</vt:lpstr>
      <vt:lpstr>PowerPoint Presentation</vt:lpstr>
      <vt:lpstr>PowerPoint Presentation</vt:lpstr>
      <vt:lpstr>Sequences: financing / funding</vt:lpstr>
      <vt:lpstr>Indicative timeline for signing FA &amp; GA</vt:lpstr>
      <vt:lpstr>5. Timetables and deadlines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Yvonne (COMM)</dc:creator>
  <cp:keywords/>
  <dc:description/>
  <cp:lastModifiedBy>BUY Julie (MOVE)</cp:lastModifiedBy>
  <cp:revision>571</cp:revision>
  <cp:lastPrinted>2020-07-13T16:16:23Z</cp:lastPrinted>
  <dcterms:created xsi:type="dcterms:W3CDTF">2019-08-09T12:06:42Z</dcterms:created>
  <dcterms:modified xsi:type="dcterms:W3CDTF">2021-09-17T09:30:35Z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0x010100258AA79CEB83498886A3A086811232500021FC568E9C134541B5E8496B30F61710</vt:lpwstr>
  </property>
</Properties>
</file>